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handoutMasterIdLst>
    <p:handoutMasterId r:id="rId82"/>
  </p:handoutMasterIdLst>
  <p:sldIdLst>
    <p:sldId id="786" r:id="rId2"/>
    <p:sldId id="807" r:id="rId3"/>
    <p:sldId id="790" r:id="rId4"/>
    <p:sldId id="809" r:id="rId5"/>
    <p:sldId id="810" r:id="rId6"/>
    <p:sldId id="811" r:id="rId7"/>
    <p:sldId id="812" r:id="rId8"/>
    <p:sldId id="813" r:id="rId9"/>
    <p:sldId id="814" r:id="rId10"/>
    <p:sldId id="815" r:id="rId11"/>
    <p:sldId id="816" r:id="rId12"/>
    <p:sldId id="840" r:id="rId13"/>
    <p:sldId id="817" r:id="rId14"/>
    <p:sldId id="818" r:id="rId15"/>
    <p:sldId id="819" r:id="rId16"/>
    <p:sldId id="820" r:id="rId17"/>
    <p:sldId id="821" r:id="rId18"/>
    <p:sldId id="822" r:id="rId19"/>
    <p:sldId id="823" r:id="rId20"/>
    <p:sldId id="824" r:id="rId21"/>
    <p:sldId id="825" r:id="rId22"/>
    <p:sldId id="826" r:id="rId23"/>
    <p:sldId id="827" r:id="rId24"/>
    <p:sldId id="828" r:id="rId25"/>
    <p:sldId id="829" r:id="rId26"/>
    <p:sldId id="881" r:id="rId27"/>
    <p:sldId id="830" r:id="rId28"/>
    <p:sldId id="831" r:id="rId29"/>
    <p:sldId id="832" r:id="rId30"/>
    <p:sldId id="833" r:id="rId31"/>
    <p:sldId id="834" r:id="rId32"/>
    <p:sldId id="835" r:id="rId33"/>
    <p:sldId id="836" r:id="rId34"/>
    <p:sldId id="837" r:id="rId35"/>
    <p:sldId id="838" r:id="rId36"/>
    <p:sldId id="839" r:id="rId37"/>
    <p:sldId id="799" r:id="rId38"/>
    <p:sldId id="798" r:id="rId39"/>
    <p:sldId id="794" r:id="rId40"/>
    <p:sldId id="852" r:id="rId41"/>
    <p:sldId id="795" r:id="rId42"/>
    <p:sldId id="848" r:id="rId43"/>
    <p:sldId id="800" r:id="rId44"/>
    <p:sldId id="796" r:id="rId45"/>
    <p:sldId id="841" r:id="rId46"/>
    <p:sldId id="842" r:id="rId47"/>
    <p:sldId id="843" r:id="rId48"/>
    <p:sldId id="844" r:id="rId49"/>
    <p:sldId id="845" r:id="rId50"/>
    <p:sldId id="846" r:id="rId51"/>
    <p:sldId id="850" r:id="rId52"/>
    <p:sldId id="851" r:id="rId53"/>
    <p:sldId id="854" r:id="rId54"/>
    <p:sldId id="855" r:id="rId55"/>
    <p:sldId id="856" r:id="rId56"/>
    <p:sldId id="857" r:id="rId57"/>
    <p:sldId id="858" r:id="rId58"/>
    <p:sldId id="880" r:id="rId59"/>
    <p:sldId id="859" r:id="rId60"/>
    <p:sldId id="860" r:id="rId61"/>
    <p:sldId id="861" r:id="rId62"/>
    <p:sldId id="862" r:id="rId63"/>
    <p:sldId id="863" r:id="rId64"/>
    <p:sldId id="864" r:id="rId65"/>
    <p:sldId id="865" r:id="rId66"/>
    <p:sldId id="866" r:id="rId67"/>
    <p:sldId id="867" r:id="rId68"/>
    <p:sldId id="868" r:id="rId69"/>
    <p:sldId id="869" r:id="rId70"/>
    <p:sldId id="870" r:id="rId71"/>
    <p:sldId id="871" r:id="rId72"/>
    <p:sldId id="872" r:id="rId73"/>
    <p:sldId id="873" r:id="rId74"/>
    <p:sldId id="874" r:id="rId75"/>
    <p:sldId id="875" r:id="rId76"/>
    <p:sldId id="876" r:id="rId77"/>
    <p:sldId id="877" r:id="rId78"/>
    <p:sldId id="878" r:id="rId79"/>
    <p:sldId id="806" r:id="rId80"/>
  </p:sldIdLst>
  <p:sldSz cx="10693400" cy="7561263"/>
  <p:notesSz cx="6858000" cy="9144000"/>
  <p:defaultTextStyle>
    <a:defPPr>
      <a:defRPr lang="nb-NO"/>
    </a:defPPr>
    <a:lvl1pPr algn="l" rtl="0" fontAlgn="base">
      <a:spcBef>
        <a:spcPct val="0"/>
      </a:spcBef>
      <a:spcAft>
        <a:spcPct val="0"/>
      </a:spcAft>
      <a:defRPr sz="2100" b="1" kern="1200">
        <a:solidFill>
          <a:schemeClr val="tx1"/>
        </a:solidFill>
        <a:latin typeface="Arial Narrow" pitchFamily="34" charset="0"/>
        <a:ea typeface="ＭＳ Ｐゴシック" pitchFamily="34" charset="-128"/>
        <a:cs typeface="+mn-cs"/>
      </a:defRPr>
    </a:lvl1pPr>
    <a:lvl2pPr marL="457200" algn="l" rtl="0" fontAlgn="base">
      <a:spcBef>
        <a:spcPct val="0"/>
      </a:spcBef>
      <a:spcAft>
        <a:spcPct val="0"/>
      </a:spcAft>
      <a:defRPr sz="2100" b="1" kern="1200">
        <a:solidFill>
          <a:schemeClr val="tx1"/>
        </a:solidFill>
        <a:latin typeface="Arial Narrow" pitchFamily="34" charset="0"/>
        <a:ea typeface="ＭＳ Ｐゴシック" pitchFamily="34" charset="-128"/>
        <a:cs typeface="+mn-cs"/>
      </a:defRPr>
    </a:lvl2pPr>
    <a:lvl3pPr marL="914400" algn="l" rtl="0" fontAlgn="base">
      <a:spcBef>
        <a:spcPct val="0"/>
      </a:spcBef>
      <a:spcAft>
        <a:spcPct val="0"/>
      </a:spcAft>
      <a:defRPr sz="2100" b="1" kern="1200">
        <a:solidFill>
          <a:schemeClr val="tx1"/>
        </a:solidFill>
        <a:latin typeface="Arial Narrow" pitchFamily="34" charset="0"/>
        <a:ea typeface="ＭＳ Ｐゴシック" pitchFamily="34" charset="-128"/>
        <a:cs typeface="+mn-cs"/>
      </a:defRPr>
    </a:lvl3pPr>
    <a:lvl4pPr marL="1371600" algn="l" rtl="0" fontAlgn="base">
      <a:spcBef>
        <a:spcPct val="0"/>
      </a:spcBef>
      <a:spcAft>
        <a:spcPct val="0"/>
      </a:spcAft>
      <a:defRPr sz="2100" b="1" kern="1200">
        <a:solidFill>
          <a:schemeClr val="tx1"/>
        </a:solidFill>
        <a:latin typeface="Arial Narrow" pitchFamily="34" charset="0"/>
        <a:ea typeface="ＭＳ Ｐゴシック" pitchFamily="34" charset="-128"/>
        <a:cs typeface="+mn-cs"/>
      </a:defRPr>
    </a:lvl4pPr>
    <a:lvl5pPr marL="1828800" algn="l" rtl="0" fontAlgn="base">
      <a:spcBef>
        <a:spcPct val="0"/>
      </a:spcBef>
      <a:spcAft>
        <a:spcPct val="0"/>
      </a:spcAft>
      <a:defRPr sz="2100" b="1" kern="1200">
        <a:solidFill>
          <a:schemeClr val="tx1"/>
        </a:solidFill>
        <a:latin typeface="Arial Narrow" pitchFamily="34" charset="0"/>
        <a:ea typeface="ＭＳ Ｐゴシック" pitchFamily="34" charset="-128"/>
        <a:cs typeface="+mn-cs"/>
      </a:defRPr>
    </a:lvl5pPr>
    <a:lvl6pPr marL="2286000" algn="l" defTabSz="914400" rtl="0" eaLnBrk="1" latinLnBrk="0" hangingPunct="1">
      <a:defRPr sz="2100" b="1" kern="1200">
        <a:solidFill>
          <a:schemeClr val="tx1"/>
        </a:solidFill>
        <a:latin typeface="Arial Narrow" pitchFamily="34" charset="0"/>
        <a:ea typeface="ＭＳ Ｐゴシック" pitchFamily="34" charset="-128"/>
        <a:cs typeface="+mn-cs"/>
      </a:defRPr>
    </a:lvl6pPr>
    <a:lvl7pPr marL="2743200" algn="l" defTabSz="914400" rtl="0" eaLnBrk="1" latinLnBrk="0" hangingPunct="1">
      <a:defRPr sz="2100" b="1" kern="1200">
        <a:solidFill>
          <a:schemeClr val="tx1"/>
        </a:solidFill>
        <a:latin typeface="Arial Narrow" pitchFamily="34" charset="0"/>
        <a:ea typeface="ＭＳ Ｐゴシック" pitchFamily="34" charset="-128"/>
        <a:cs typeface="+mn-cs"/>
      </a:defRPr>
    </a:lvl7pPr>
    <a:lvl8pPr marL="3200400" algn="l" defTabSz="914400" rtl="0" eaLnBrk="1" latinLnBrk="0" hangingPunct="1">
      <a:defRPr sz="2100" b="1" kern="1200">
        <a:solidFill>
          <a:schemeClr val="tx1"/>
        </a:solidFill>
        <a:latin typeface="Arial Narrow" pitchFamily="34" charset="0"/>
        <a:ea typeface="ＭＳ Ｐゴシック" pitchFamily="34" charset="-128"/>
        <a:cs typeface="+mn-cs"/>
      </a:defRPr>
    </a:lvl8pPr>
    <a:lvl9pPr marL="3657600" algn="l" defTabSz="914400" rtl="0" eaLnBrk="1" latinLnBrk="0" hangingPunct="1">
      <a:defRPr sz="2100" b="1" kern="1200">
        <a:solidFill>
          <a:schemeClr val="tx1"/>
        </a:solidFill>
        <a:latin typeface="Arial Narrow"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y Maynard" initials="" lastIdx="6" clrIdx="0"/>
  <p:cmAuthor id="1" name="Julia" initials="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100"/>
    <a:srgbClr val="1D46AF"/>
    <a:srgbClr val="68A22E"/>
    <a:srgbClr val="007298"/>
    <a:srgbClr val="E0B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8" autoAdjust="0"/>
    <p:restoredTop sz="93727" autoAdjust="0"/>
  </p:normalViewPr>
  <p:slideViewPr>
    <p:cSldViewPr>
      <p:cViewPr varScale="1">
        <p:scale>
          <a:sx n="73" d="100"/>
          <a:sy n="73" d="100"/>
        </p:scale>
        <p:origin x="-990" y="-90"/>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34064-49A5-4288-8715-FFBDC8D4A45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97948449-E6C5-439E-B9FF-5354C44F305B}">
      <dgm:prSet phldrT="[Text]" custT="1"/>
      <dgm:spPr/>
      <dgm:t>
        <a:bodyPr/>
        <a:lstStyle/>
        <a:p>
          <a:r>
            <a:rPr lang="en-US" sz="1600" dirty="0" smtClean="0">
              <a:solidFill>
                <a:schemeClr val="accent4"/>
              </a:solidFill>
            </a:rPr>
            <a:t>Inputs</a:t>
          </a:r>
          <a:endParaRPr lang="en-GB" sz="1600" dirty="0">
            <a:solidFill>
              <a:schemeClr val="accent4"/>
            </a:solidFill>
          </a:endParaRPr>
        </a:p>
      </dgm:t>
    </dgm:pt>
    <dgm:pt modelId="{BAD83BD4-AF9D-41C1-A66B-BBF9A9EA4B3F}" type="parTrans" cxnId="{5E4EF49A-6195-4DA3-8574-0C2CCFDDE4BC}">
      <dgm:prSet/>
      <dgm:spPr/>
      <dgm:t>
        <a:bodyPr/>
        <a:lstStyle/>
        <a:p>
          <a:endParaRPr lang="en-GB"/>
        </a:p>
      </dgm:t>
    </dgm:pt>
    <dgm:pt modelId="{6ED93F65-3FDC-4EBC-9B91-C9AF47578455}" type="sibTrans" cxnId="{5E4EF49A-6195-4DA3-8574-0C2CCFDDE4BC}">
      <dgm:prSet/>
      <dgm:spPr/>
      <dgm:t>
        <a:bodyPr/>
        <a:lstStyle/>
        <a:p>
          <a:endParaRPr lang="en-GB"/>
        </a:p>
      </dgm:t>
    </dgm:pt>
    <dgm:pt modelId="{FE648C85-9EC1-4998-974C-6E2D94F4628D}">
      <dgm:prSet phldrT="[Text]" custT="1"/>
      <dgm:spPr/>
      <dgm:t>
        <a:bodyPr/>
        <a:lstStyle/>
        <a:p>
          <a:r>
            <a:rPr lang="en-US" sz="1600" dirty="0" smtClean="0"/>
            <a:t>Money</a:t>
          </a:r>
          <a:endParaRPr lang="en-GB" sz="1600" dirty="0"/>
        </a:p>
      </dgm:t>
    </dgm:pt>
    <dgm:pt modelId="{A7491080-BCD6-4152-85DC-CED1A53D5F30}" type="parTrans" cxnId="{AD9273DA-E8FB-4A83-BB8D-98F2003149DB}">
      <dgm:prSet/>
      <dgm:spPr/>
      <dgm:t>
        <a:bodyPr/>
        <a:lstStyle/>
        <a:p>
          <a:endParaRPr lang="en-GB"/>
        </a:p>
      </dgm:t>
    </dgm:pt>
    <dgm:pt modelId="{59E1D823-B6A0-41E9-8C0E-87DC7F76A0C5}" type="sibTrans" cxnId="{AD9273DA-E8FB-4A83-BB8D-98F2003149DB}">
      <dgm:prSet/>
      <dgm:spPr/>
      <dgm:t>
        <a:bodyPr/>
        <a:lstStyle/>
        <a:p>
          <a:endParaRPr lang="en-GB"/>
        </a:p>
      </dgm:t>
    </dgm:pt>
    <dgm:pt modelId="{E18442DF-BE14-4226-ADE3-E3D2AEF898E3}">
      <dgm:prSet phldrT="[Text]" custT="1"/>
      <dgm:spPr/>
      <dgm:t>
        <a:bodyPr/>
        <a:lstStyle/>
        <a:p>
          <a:r>
            <a:rPr lang="en-US" sz="1600" dirty="0" smtClean="0">
              <a:solidFill>
                <a:schemeClr val="accent4"/>
              </a:solidFill>
            </a:rPr>
            <a:t>Activities</a:t>
          </a:r>
          <a:endParaRPr lang="en-GB" sz="1600" dirty="0">
            <a:solidFill>
              <a:schemeClr val="accent4"/>
            </a:solidFill>
          </a:endParaRPr>
        </a:p>
      </dgm:t>
    </dgm:pt>
    <dgm:pt modelId="{64FC7EDD-55F4-451D-A7E4-08BEA9966F76}" type="parTrans" cxnId="{C880132F-ABB1-4BE0-8828-DBBEBA413212}">
      <dgm:prSet/>
      <dgm:spPr/>
      <dgm:t>
        <a:bodyPr/>
        <a:lstStyle/>
        <a:p>
          <a:endParaRPr lang="en-GB"/>
        </a:p>
      </dgm:t>
    </dgm:pt>
    <dgm:pt modelId="{6D29B851-C302-485E-977E-4402D203D5D9}" type="sibTrans" cxnId="{C880132F-ABB1-4BE0-8828-DBBEBA413212}">
      <dgm:prSet/>
      <dgm:spPr/>
      <dgm:t>
        <a:bodyPr/>
        <a:lstStyle/>
        <a:p>
          <a:endParaRPr lang="en-GB"/>
        </a:p>
      </dgm:t>
    </dgm:pt>
    <dgm:pt modelId="{9FE0041C-396F-4DDD-BAF3-5FE109145AC0}">
      <dgm:prSet phldrT="[Text]"/>
      <dgm:spPr/>
      <dgm:t>
        <a:bodyPr/>
        <a:lstStyle/>
        <a:p>
          <a:r>
            <a:rPr lang="en-US" dirty="0" smtClean="0"/>
            <a:t>Identify schools</a:t>
          </a:r>
          <a:endParaRPr lang="en-GB" dirty="0"/>
        </a:p>
      </dgm:t>
    </dgm:pt>
    <dgm:pt modelId="{0414BCD3-1A90-40E7-A2D4-5AAAC7617443}" type="parTrans" cxnId="{BE447CBB-5A35-47A0-B6BA-455D32A6F948}">
      <dgm:prSet/>
      <dgm:spPr/>
      <dgm:t>
        <a:bodyPr/>
        <a:lstStyle/>
        <a:p>
          <a:endParaRPr lang="en-GB"/>
        </a:p>
      </dgm:t>
    </dgm:pt>
    <dgm:pt modelId="{27A7B22A-D980-4EDB-8B0A-0BA89365EC33}" type="sibTrans" cxnId="{BE447CBB-5A35-47A0-B6BA-455D32A6F948}">
      <dgm:prSet/>
      <dgm:spPr/>
      <dgm:t>
        <a:bodyPr/>
        <a:lstStyle/>
        <a:p>
          <a:endParaRPr lang="en-GB"/>
        </a:p>
      </dgm:t>
    </dgm:pt>
    <dgm:pt modelId="{4B3A1871-A270-40EC-9F3F-D68E569C6DBA}">
      <dgm:prSet phldrT="[Text]" custT="1"/>
      <dgm:spPr/>
      <dgm:t>
        <a:bodyPr/>
        <a:lstStyle/>
        <a:p>
          <a:r>
            <a:rPr lang="en-US" sz="1400" dirty="0" smtClean="0">
              <a:solidFill>
                <a:schemeClr val="accent4"/>
              </a:solidFill>
            </a:rPr>
            <a:t>Outputs</a:t>
          </a:r>
          <a:endParaRPr lang="en-GB" sz="1400" dirty="0">
            <a:solidFill>
              <a:schemeClr val="accent4"/>
            </a:solidFill>
          </a:endParaRPr>
        </a:p>
      </dgm:t>
    </dgm:pt>
    <dgm:pt modelId="{1C209DAD-D4BD-4B82-ABC3-394D052F9449}" type="parTrans" cxnId="{58FD75D6-ABCE-492E-AFD5-B5ED35AC01E3}">
      <dgm:prSet/>
      <dgm:spPr/>
      <dgm:t>
        <a:bodyPr/>
        <a:lstStyle/>
        <a:p>
          <a:endParaRPr lang="en-GB"/>
        </a:p>
      </dgm:t>
    </dgm:pt>
    <dgm:pt modelId="{5FE7A428-4838-4E2A-8606-0F724F2E1D84}" type="sibTrans" cxnId="{58FD75D6-ABCE-492E-AFD5-B5ED35AC01E3}">
      <dgm:prSet/>
      <dgm:spPr/>
      <dgm:t>
        <a:bodyPr/>
        <a:lstStyle/>
        <a:p>
          <a:endParaRPr lang="en-GB"/>
        </a:p>
      </dgm:t>
    </dgm:pt>
    <dgm:pt modelId="{5417C744-78B9-4C8B-A1AB-AF68DF1A19BE}">
      <dgm:prSet phldrT="[Text]"/>
      <dgm:spPr/>
      <dgm:t>
        <a:bodyPr/>
        <a:lstStyle/>
        <a:p>
          <a:r>
            <a:rPr lang="en-US" dirty="0" smtClean="0"/>
            <a:t>Staff equipped to prepare meals</a:t>
          </a:r>
          <a:endParaRPr lang="en-GB" dirty="0"/>
        </a:p>
      </dgm:t>
    </dgm:pt>
    <dgm:pt modelId="{4548D403-1AB1-4960-BF94-F2D951E44A6F}" type="parTrans" cxnId="{CD6501D6-EAFC-432E-B33E-701995901BAA}">
      <dgm:prSet/>
      <dgm:spPr/>
      <dgm:t>
        <a:bodyPr/>
        <a:lstStyle/>
        <a:p>
          <a:endParaRPr lang="en-GB"/>
        </a:p>
      </dgm:t>
    </dgm:pt>
    <dgm:pt modelId="{182D9848-6FC4-4B49-984F-2686FC0EEA62}" type="sibTrans" cxnId="{CD6501D6-EAFC-432E-B33E-701995901BAA}">
      <dgm:prSet/>
      <dgm:spPr/>
      <dgm:t>
        <a:bodyPr/>
        <a:lstStyle/>
        <a:p>
          <a:endParaRPr lang="en-GB"/>
        </a:p>
      </dgm:t>
    </dgm:pt>
    <dgm:pt modelId="{7723C8C6-4664-4940-92C8-1EEA81C8691E}">
      <dgm:prSet phldrT="[Text]" custT="1"/>
      <dgm:spPr/>
      <dgm:t>
        <a:bodyPr/>
        <a:lstStyle/>
        <a:p>
          <a:r>
            <a:rPr lang="en-US" sz="1600" dirty="0" smtClean="0"/>
            <a:t>Staff</a:t>
          </a:r>
          <a:endParaRPr lang="en-GB" sz="1600" dirty="0"/>
        </a:p>
      </dgm:t>
    </dgm:pt>
    <dgm:pt modelId="{400F80C1-06F8-47FB-B09B-73784569A753}" type="parTrans" cxnId="{F0A393A7-23F4-4FA2-854C-66920742F8A8}">
      <dgm:prSet/>
      <dgm:spPr/>
      <dgm:t>
        <a:bodyPr/>
        <a:lstStyle/>
        <a:p>
          <a:endParaRPr lang="en-GB"/>
        </a:p>
      </dgm:t>
    </dgm:pt>
    <dgm:pt modelId="{AC79A0C2-D327-4809-9422-B58FBC15A3E5}" type="sibTrans" cxnId="{F0A393A7-23F4-4FA2-854C-66920742F8A8}">
      <dgm:prSet/>
      <dgm:spPr/>
      <dgm:t>
        <a:bodyPr/>
        <a:lstStyle/>
        <a:p>
          <a:endParaRPr lang="en-GB"/>
        </a:p>
      </dgm:t>
    </dgm:pt>
    <dgm:pt modelId="{09AB46FA-0BD5-4726-9CCB-5C0FF854213C}">
      <dgm:prSet phldrT="[Text]"/>
      <dgm:spPr/>
      <dgm:t>
        <a:bodyPr/>
        <a:lstStyle/>
        <a:p>
          <a:r>
            <a:rPr lang="en-US" dirty="0" smtClean="0"/>
            <a:t>Provide guidance and training</a:t>
          </a:r>
          <a:endParaRPr lang="en-GB" dirty="0"/>
        </a:p>
      </dgm:t>
    </dgm:pt>
    <dgm:pt modelId="{B84815C2-2FF9-43AA-805C-FB73382B6FE3}" type="parTrans" cxnId="{8D0D668F-82C2-4B45-A0C1-7779CD6490DC}">
      <dgm:prSet/>
      <dgm:spPr/>
      <dgm:t>
        <a:bodyPr/>
        <a:lstStyle/>
        <a:p>
          <a:endParaRPr lang="en-GB"/>
        </a:p>
      </dgm:t>
    </dgm:pt>
    <dgm:pt modelId="{32EBFE8C-7019-40B3-A9E9-0FA1B18985E0}" type="sibTrans" cxnId="{8D0D668F-82C2-4B45-A0C1-7779CD6490DC}">
      <dgm:prSet/>
      <dgm:spPr/>
      <dgm:t>
        <a:bodyPr/>
        <a:lstStyle/>
        <a:p>
          <a:endParaRPr lang="en-GB"/>
        </a:p>
      </dgm:t>
    </dgm:pt>
    <dgm:pt modelId="{60ABD757-5A9D-4D14-8E47-A3DB6CBDAD36}">
      <dgm:prSet phldrT="[Text]"/>
      <dgm:spPr/>
      <dgm:t>
        <a:bodyPr/>
        <a:lstStyle/>
        <a:p>
          <a:r>
            <a:rPr lang="en-US" dirty="0" smtClean="0"/>
            <a:t>Set up procurement and distribution</a:t>
          </a:r>
          <a:endParaRPr lang="en-GB" dirty="0"/>
        </a:p>
      </dgm:t>
    </dgm:pt>
    <dgm:pt modelId="{DEAF8095-036B-43A2-91B0-9F775BE09EB7}" type="parTrans" cxnId="{8A556A31-8C8E-4CD8-80BD-EEDAD532327D}">
      <dgm:prSet/>
      <dgm:spPr/>
      <dgm:t>
        <a:bodyPr/>
        <a:lstStyle/>
        <a:p>
          <a:endParaRPr lang="en-GB"/>
        </a:p>
      </dgm:t>
    </dgm:pt>
    <dgm:pt modelId="{A032560E-B98F-4267-A21A-2FBAF3790143}" type="sibTrans" cxnId="{8A556A31-8C8E-4CD8-80BD-EEDAD532327D}">
      <dgm:prSet/>
      <dgm:spPr/>
      <dgm:t>
        <a:bodyPr/>
        <a:lstStyle/>
        <a:p>
          <a:endParaRPr lang="en-GB"/>
        </a:p>
      </dgm:t>
    </dgm:pt>
    <dgm:pt modelId="{12209542-3A1B-457A-B72F-3CFA9536F1C0}">
      <dgm:prSet phldrT="[Text]"/>
      <dgm:spPr/>
      <dgm:t>
        <a:bodyPr/>
        <a:lstStyle/>
        <a:p>
          <a:r>
            <a:rPr lang="en-US" dirty="0" smtClean="0"/>
            <a:t>Distribute food stuffs</a:t>
          </a:r>
          <a:endParaRPr lang="en-GB" dirty="0"/>
        </a:p>
      </dgm:t>
    </dgm:pt>
    <dgm:pt modelId="{4A97BFB6-DB94-409E-9D73-E615FF72D948}" type="parTrans" cxnId="{BA5CD507-918D-47C0-923B-3B9CE6319C27}">
      <dgm:prSet/>
      <dgm:spPr/>
      <dgm:t>
        <a:bodyPr/>
        <a:lstStyle/>
        <a:p>
          <a:endParaRPr lang="en-GB"/>
        </a:p>
      </dgm:t>
    </dgm:pt>
    <dgm:pt modelId="{21834A7B-7852-4AA5-A38D-E8A88922DF26}" type="sibTrans" cxnId="{BA5CD507-918D-47C0-923B-3B9CE6319C27}">
      <dgm:prSet/>
      <dgm:spPr/>
      <dgm:t>
        <a:bodyPr/>
        <a:lstStyle/>
        <a:p>
          <a:endParaRPr lang="en-GB"/>
        </a:p>
      </dgm:t>
    </dgm:pt>
    <dgm:pt modelId="{A32E4E4E-0FDA-47E2-AF5D-249A12FBB79F}">
      <dgm:prSet phldrT="[Text]"/>
      <dgm:spPr/>
      <dgm:t>
        <a:bodyPr/>
        <a:lstStyle/>
        <a:p>
          <a:r>
            <a:rPr lang="en-US" dirty="0" smtClean="0"/>
            <a:t>Distribute cooking equipment</a:t>
          </a:r>
          <a:endParaRPr lang="en-GB" dirty="0"/>
        </a:p>
      </dgm:t>
    </dgm:pt>
    <dgm:pt modelId="{A787FF35-1472-4062-A8A0-30E29A74507D}" type="parTrans" cxnId="{D159946F-6EFB-46D8-89B0-22757DE5CFB2}">
      <dgm:prSet/>
      <dgm:spPr/>
      <dgm:t>
        <a:bodyPr/>
        <a:lstStyle/>
        <a:p>
          <a:endParaRPr lang="en-GB"/>
        </a:p>
      </dgm:t>
    </dgm:pt>
    <dgm:pt modelId="{0D76ED96-AB83-49E9-A962-41676016BD81}" type="sibTrans" cxnId="{D159946F-6EFB-46D8-89B0-22757DE5CFB2}">
      <dgm:prSet/>
      <dgm:spPr/>
      <dgm:t>
        <a:bodyPr/>
        <a:lstStyle/>
        <a:p>
          <a:endParaRPr lang="en-GB"/>
        </a:p>
      </dgm:t>
    </dgm:pt>
    <dgm:pt modelId="{FE8987E7-BC82-4CF2-87BB-0A5AD79ACC2A}">
      <dgm:prSet phldrT="[Text]"/>
      <dgm:spPr/>
      <dgm:t>
        <a:bodyPr/>
        <a:lstStyle/>
        <a:p>
          <a:r>
            <a:rPr lang="en-US" dirty="0" smtClean="0"/>
            <a:t>School-based facilities for meal preparation</a:t>
          </a:r>
          <a:endParaRPr lang="en-GB" dirty="0"/>
        </a:p>
      </dgm:t>
    </dgm:pt>
    <dgm:pt modelId="{E4E07B55-A32B-4260-AE71-28967E53F88E}" type="parTrans" cxnId="{51D619CB-3B9D-44FB-AA6A-045BADC19328}">
      <dgm:prSet/>
      <dgm:spPr/>
      <dgm:t>
        <a:bodyPr/>
        <a:lstStyle/>
        <a:p>
          <a:endParaRPr lang="en-GB"/>
        </a:p>
      </dgm:t>
    </dgm:pt>
    <dgm:pt modelId="{39757E23-CDC4-44E9-A89E-2A61556773FE}" type="sibTrans" cxnId="{51D619CB-3B9D-44FB-AA6A-045BADC19328}">
      <dgm:prSet/>
      <dgm:spPr/>
      <dgm:t>
        <a:bodyPr/>
        <a:lstStyle/>
        <a:p>
          <a:endParaRPr lang="en-GB"/>
        </a:p>
      </dgm:t>
    </dgm:pt>
    <dgm:pt modelId="{D210934F-017A-4831-8D03-8ADDEEA96132}">
      <dgm:prSet phldrT="[Text]"/>
      <dgm:spPr/>
      <dgm:t>
        <a:bodyPr/>
        <a:lstStyle/>
        <a:p>
          <a:r>
            <a:rPr lang="en-US" dirty="0" smtClean="0"/>
            <a:t>Nutritious meals prepared with correct portions</a:t>
          </a:r>
          <a:endParaRPr lang="en-GB" dirty="0"/>
        </a:p>
      </dgm:t>
    </dgm:pt>
    <dgm:pt modelId="{021FA56C-E280-4058-99DC-20102346C6A8}" type="parTrans" cxnId="{1C448E1C-6FFB-4450-BE0F-B6774821BFE7}">
      <dgm:prSet/>
      <dgm:spPr/>
      <dgm:t>
        <a:bodyPr/>
        <a:lstStyle/>
        <a:p>
          <a:endParaRPr lang="en-GB"/>
        </a:p>
      </dgm:t>
    </dgm:pt>
    <dgm:pt modelId="{F6940DD5-5E4A-490F-B546-09A52BFFC1CB}" type="sibTrans" cxnId="{1C448E1C-6FFB-4450-BE0F-B6774821BFE7}">
      <dgm:prSet/>
      <dgm:spPr/>
      <dgm:t>
        <a:bodyPr/>
        <a:lstStyle/>
        <a:p>
          <a:endParaRPr lang="en-GB"/>
        </a:p>
      </dgm:t>
    </dgm:pt>
    <dgm:pt modelId="{44147C7E-34AA-4592-81CF-066E3F005426}">
      <dgm:prSet custT="1"/>
      <dgm:spPr/>
      <dgm:t>
        <a:bodyPr/>
        <a:lstStyle/>
        <a:p>
          <a:r>
            <a:rPr lang="en-US" sz="1400" dirty="0" smtClean="0">
              <a:solidFill>
                <a:schemeClr val="accent4"/>
              </a:solidFill>
            </a:rPr>
            <a:t>Outcomes</a:t>
          </a:r>
          <a:endParaRPr lang="en-GB" sz="1100" dirty="0">
            <a:solidFill>
              <a:schemeClr val="accent4"/>
            </a:solidFill>
          </a:endParaRPr>
        </a:p>
      </dgm:t>
    </dgm:pt>
    <dgm:pt modelId="{26E82EE0-3339-49EF-9F88-5EFED99AB289}" type="parTrans" cxnId="{8999855E-2591-4983-B6F1-E0B7F525CF77}">
      <dgm:prSet/>
      <dgm:spPr/>
      <dgm:t>
        <a:bodyPr/>
        <a:lstStyle/>
        <a:p>
          <a:endParaRPr lang="en-GB"/>
        </a:p>
      </dgm:t>
    </dgm:pt>
    <dgm:pt modelId="{1FE9CACE-8835-44C3-9A9F-DD2FBEED9AB4}" type="sibTrans" cxnId="{8999855E-2591-4983-B6F1-E0B7F525CF77}">
      <dgm:prSet/>
      <dgm:spPr/>
      <dgm:t>
        <a:bodyPr/>
        <a:lstStyle/>
        <a:p>
          <a:endParaRPr lang="en-GB"/>
        </a:p>
      </dgm:t>
    </dgm:pt>
    <dgm:pt modelId="{3471E2B1-C39A-44AD-8C8E-3DA7A14AECCF}">
      <dgm:prSet custT="1"/>
      <dgm:spPr/>
      <dgm:t>
        <a:bodyPr/>
        <a:lstStyle/>
        <a:p>
          <a:r>
            <a:rPr lang="en-US" sz="1400" dirty="0" smtClean="0">
              <a:solidFill>
                <a:schemeClr val="accent4"/>
              </a:solidFill>
            </a:rPr>
            <a:t>Impact</a:t>
          </a:r>
          <a:endParaRPr lang="en-GB" sz="1100" dirty="0">
            <a:solidFill>
              <a:schemeClr val="accent4"/>
            </a:solidFill>
          </a:endParaRPr>
        </a:p>
      </dgm:t>
    </dgm:pt>
    <dgm:pt modelId="{C31D6D99-AE5A-48EE-82D9-9806C6D91266}" type="parTrans" cxnId="{D2AD27E4-009C-4B56-95DB-215607534C2D}">
      <dgm:prSet/>
      <dgm:spPr/>
      <dgm:t>
        <a:bodyPr/>
        <a:lstStyle/>
        <a:p>
          <a:endParaRPr lang="en-GB"/>
        </a:p>
      </dgm:t>
    </dgm:pt>
    <dgm:pt modelId="{040F65D8-A817-428B-B3C8-9CF3DA1F3910}" type="sibTrans" cxnId="{D2AD27E4-009C-4B56-95DB-215607534C2D}">
      <dgm:prSet/>
      <dgm:spPr/>
      <dgm:t>
        <a:bodyPr/>
        <a:lstStyle/>
        <a:p>
          <a:endParaRPr lang="en-GB"/>
        </a:p>
      </dgm:t>
    </dgm:pt>
    <dgm:pt modelId="{7A67762F-62F7-4434-BC82-544CB52BC066}">
      <dgm:prSet/>
      <dgm:spPr/>
      <dgm:t>
        <a:bodyPr/>
        <a:lstStyle/>
        <a:p>
          <a:r>
            <a:rPr lang="en-US" dirty="0" smtClean="0"/>
            <a:t>Higher attendance</a:t>
          </a:r>
          <a:endParaRPr lang="en-GB" dirty="0"/>
        </a:p>
      </dgm:t>
    </dgm:pt>
    <dgm:pt modelId="{C58DA760-9648-458A-8EF5-6D2415053861}" type="parTrans" cxnId="{C75BFA8E-A116-4797-9DEF-77D533862107}">
      <dgm:prSet/>
      <dgm:spPr/>
      <dgm:t>
        <a:bodyPr/>
        <a:lstStyle/>
        <a:p>
          <a:endParaRPr lang="en-GB"/>
        </a:p>
      </dgm:t>
    </dgm:pt>
    <dgm:pt modelId="{D4056024-0989-490C-856F-E4F2B788F7F7}" type="sibTrans" cxnId="{C75BFA8E-A116-4797-9DEF-77D533862107}">
      <dgm:prSet/>
      <dgm:spPr/>
      <dgm:t>
        <a:bodyPr/>
        <a:lstStyle/>
        <a:p>
          <a:endParaRPr lang="en-GB"/>
        </a:p>
      </dgm:t>
    </dgm:pt>
    <dgm:pt modelId="{6979008A-EECE-47D1-93B1-55AFC2A066BE}">
      <dgm:prSet/>
      <dgm:spPr/>
      <dgm:t>
        <a:bodyPr/>
        <a:lstStyle/>
        <a:p>
          <a:r>
            <a:rPr lang="en-US" dirty="0" smtClean="0"/>
            <a:t>Children more attentive in class</a:t>
          </a:r>
          <a:endParaRPr lang="en-GB" dirty="0"/>
        </a:p>
      </dgm:t>
    </dgm:pt>
    <dgm:pt modelId="{F950FC4A-3F69-465B-BE1C-6FFC6EA3D643}" type="parTrans" cxnId="{42C6C08E-A915-4E2B-A888-FF703FDD072C}">
      <dgm:prSet/>
      <dgm:spPr/>
      <dgm:t>
        <a:bodyPr/>
        <a:lstStyle/>
        <a:p>
          <a:endParaRPr lang="en-GB"/>
        </a:p>
      </dgm:t>
    </dgm:pt>
    <dgm:pt modelId="{C174CC4E-81B8-4B5C-BCC1-53F672572C4F}" type="sibTrans" cxnId="{42C6C08E-A915-4E2B-A888-FF703FDD072C}">
      <dgm:prSet/>
      <dgm:spPr/>
      <dgm:t>
        <a:bodyPr/>
        <a:lstStyle/>
        <a:p>
          <a:endParaRPr lang="en-GB"/>
        </a:p>
      </dgm:t>
    </dgm:pt>
    <dgm:pt modelId="{C3107115-DDE0-4AEE-81D7-BC9AFBEAE413}">
      <dgm:prSet/>
      <dgm:spPr/>
      <dgm:t>
        <a:bodyPr/>
        <a:lstStyle/>
        <a:p>
          <a:r>
            <a:rPr lang="en-US" dirty="0" smtClean="0"/>
            <a:t>Better learning outcomes</a:t>
          </a:r>
          <a:endParaRPr lang="en-GB" dirty="0"/>
        </a:p>
      </dgm:t>
    </dgm:pt>
    <dgm:pt modelId="{06327D00-D710-418B-B6A3-96811AB0D4E5}" type="parTrans" cxnId="{6D2EBCE8-E907-4C4B-9E0D-7C56073C9464}">
      <dgm:prSet/>
      <dgm:spPr/>
      <dgm:t>
        <a:bodyPr/>
        <a:lstStyle/>
        <a:p>
          <a:endParaRPr lang="en-GB"/>
        </a:p>
      </dgm:t>
    </dgm:pt>
    <dgm:pt modelId="{4785A6C5-81CC-43EF-8113-85C5E514073F}" type="sibTrans" cxnId="{6D2EBCE8-E907-4C4B-9E0D-7C56073C9464}">
      <dgm:prSet/>
      <dgm:spPr/>
      <dgm:t>
        <a:bodyPr/>
        <a:lstStyle/>
        <a:p>
          <a:endParaRPr lang="en-GB"/>
        </a:p>
      </dgm:t>
    </dgm:pt>
    <dgm:pt modelId="{8B92AA1E-FA05-4B40-9987-F3B232DE7D69}">
      <dgm:prSet/>
      <dgm:spPr/>
      <dgm:t>
        <a:bodyPr/>
        <a:lstStyle/>
        <a:p>
          <a:r>
            <a:rPr lang="en-US" dirty="0" smtClean="0"/>
            <a:t>Better </a:t>
          </a:r>
          <a:r>
            <a:rPr lang="en-US" dirty="0" err="1" smtClean="0"/>
            <a:t>labour</a:t>
          </a:r>
          <a:r>
            <a:rPr lang="en-US" dirty="0" smtClean="0"/>
            <a:t> market outcomes</a:t>
          </a:r>
          <a:endParaRPr lang="en-GB" dirty="0"/>
        </a:p>
      </dgm:t>
    </dgm:pt>
    <dgm:pt modelId="{B8D638F5-953B-4725-9A57-BD1C3BA271A5}" type="parTrans" cxnId="{E65CE622-BF46-4B18-8EEC-B53FEF43D8FB}">
      <dgm:prSet/>
      <dgm:spPr/>
      <dgm:t>
        <a:bodyPr/>
        <a:lstStyle/>
        <a:p>
          <a:endParaRPr lang="en-GB"/>
        </a:p>
      </dgm:t>
    </dgm:pt>
    <dgm:pt modelId="{1DAA82A6-D98F-49AB-9B5A-3C921FE4C842}" type="sibTrans" cxnId="{E65CE622-BF46-4B18-8EEC-B53FEF43D8FB}">
      <dgm:prSet/>
      <dgm:spPr/>
      <dgm:t>
        <a:bodyPr/>
        <a:lstStyle/>
        <a:p>
          <a:endParaRPr lang="en-GB"/>
        </a:p>
      </dgm:t>
    </dgm:pt>
    <dgm:pt modelId="{CFF43504-8973-4C79-97FE-4056D078019C}">
      <dgm:prSet/>
      <dgm:spPr/>
      <dgm:t>
        <a:bodyPr/>
        <a:lstStyle/>
        <a:p>
          <a:endParaRPr lang="en-GB" dirty="0"/>
        </a:p>
      </dgm:t>
    </dgm:pt>
    <dgm:pt modelId="{F67DDB05-27F3-4F03-8ACF-6155B15A1A15}" type="parTrans" cxnId="{FF24B9FF-EEBA-4421-B65F-2AFC3779327F}">
      <dgm:prSet/>
      <dgm:spPr/>
      <dgm:t>
        <a:bodyPr/>
        <a:lstStyle/>
        <a:p>
          <a:endParaRPr lang="en-GB"/>
        </a:p>
      </dgm:t>
    </dgm:pt>
    <dgm:pt modelId="{78C8A0A1-6DFB-4EDF-BBA1-B86792EFECD4}" type="sibTrans" cxnId="{FF24B9FF-EEBA-4421-B65F-2AFC3779327F}">
      <dgm:prSet/>
      <dgm:spPr/>
      <dgm:t>
        <a:bodyPr/>
        <a:lstStyle/>
        <a:p>
          <a:endParaRPr lang="en-GB"/>
        </a:p>
      </dgm:t>
    </dgm:pt>
    <dgm:pt modelId="{EECD8CA2-2021-40C0-87E0-DF8E34A4FAFB}">
      <dgm:prSet/>
      <dgm:spPr/>
      <dgm:t>
        <a:bodyPr/>
        <a:lstStyle/>
        <a:p>
          <a:r>
            <a:rPr lang="en-US" dirty="0" smtClean="0"/>
            <a:t>Higher productivity</a:t>
          </a:r>
          <a:endParaRPr lang="en-GB" dirty="0"/>
        </a:p>
      </dgm:t>
    </dgm:pt>
    <dgm:pt modelId="{4BD44199-8154-4796-A60B-59C9CCFC76C3}" type="parTrans" cxnId="{F17D0CA1-D1E2-4F25-AC1E-D2054FB6E945}">
      <dgm:prSet/>
      <dgm:spPr/>
      <dgm:t>
        <a:bodyPr/>
        <a:lstStyle/>
        <a:p>
          <a:endParaRPr lang="en-GB"/>
        </a:p>
      </dgm:t>
    </dgm:pt>
    <dgm:pt modelId="{7B84ADC8-FE41-49FA-822C-7183D74CC5AE}" type="sibTrans" cxnId="{F17D0CA1-D1E2-4F25-AC1E-D2054FB6E945}">
      <dgm:prSet/>
      <dgm:spPr/>
      <dgm:t>
        <a:bodyPr/>
        <a:lstStyle/>
        <a:p>
          <a:endParaRPr lang="en-GB"/>
        </a:p>
      </dgm:t>
    </dgm:pt>
    <dgm:pt modelId="{480BB709-3CCD-4419-8012-248FD4122759}">
      <dgm:prSet/>
      <dgm:spPr/>
      <dgm:t>
        <a:bodyPr/>
        <a:lstStyle/>
        <a:p>
          <a:r>
            <a:rPr lang="en-US" dirty="0" smtClean="0"/>
            <a:t>Better life</a:t>
          </a:r>
          <a:endParaRPr lang="en-GB" dirty="0"/>
        </a:p>
      </dgm:t>
    </dgm:pt>
    <dgm:pt modelId="{80C5296E-4801-4EA3-940C-E7AF30F5050D}" type="parTrans" cxnId="{7232905B-85C4-4D40-9F0A-95368B8FA806}">
      <dgm:prSet/>
      <dgm:spPr/>
      <dgm:t>
        <a:bodyPr/>
        <a:lstStyle/>
        <a:p>
          <a:endParaRPr lang="en-GB"/>
        </a:p>
      </dgm:t>
    </dgm:pt>
    <dgm:pt modelId="{8FBBD081-6407-4EFB-88B4-24BFCD0DA41C}" type="sibTrans" cxnId="{7232905B-85C4-4D40-9F0A-95368B8FA806}">
      <dgm:prSet/>
      <dgm:spPr/>
      <dgm:t>
        <a:bodyPr/>
        <a:lstStyle/>
        <a:p>
          <a:endParaRPr lang="en-GB"/>
        </a:p>
      </dgm:t>
    </dgm:pt>
    <dgm:pt modelId="{C0A64304-0B4F-4BFE-8DB5-F247BBE9B059}">
      <dgm:prSet phldrT="[Text]"/>
      <dgm:spPr/>
      <dgm:t>
        <a:bodyPr/>
        <a:lstStyle/>
        <a:p>
          <a:endParaRPr lang="en-GB" dirty="0"/>
        </a:p>
      </dgm:t>
    </dgm:pt>
    <dgm:pt modelId="{D4103097-DACD-474C-8987-9A54C5BD68E4}" type="parTrans" cxnId="{79D385DB-6DD6-4E01-9739-7F9E8DDE1E1D}">
      <dgm:prSet/>
      <dgm:spPr/>
      <dgm:t>
        <a:bodyPr/>
        <a:lstStyle/>
        <a:p>
          <a:endParaRPr lang="en-GB"/>
        </a:p>
      </dgm:t>
    </dgm:pt>
    <dgm:pt modelId="{CB8F1CEC-0E2C-4F2C-A26A-371B78C7269B}" type="sibTrans" cxnId="{79D385DB-6DD6-4E01-9739-7F9E8DDE1E1D}">
      <dgm:prSet/>
      <dgm:spPr/>
      <dgm:t>
        <a:bodyPr/>
        <a:lstStyle/>
        <a:p>
          <a:endParaRPr lang="en-GB"/>
        </a:p>
      </dgm:t>
    </dgm:pt>
    <dgm:pt modelId="{0F3C12FF-8F54-4BDA-BB54-F99C556EEA5D}">
      <dgm:prSet phldrT="[Text]"/>
      <dgm:spPr/>
      <dgm:t>
        <a:bodyPr/>
        <a:lstStyle/>
        <a:p>
          <a:endParaRPr lang="en-GB" dirty="0"/>
        </a:p>
      </dgm:t>
    </dgm:pt>
    <dgm:pt modelId="{D631CE68-4E85-4829-AEA7-36D42CB15664}" type="parTrans" cxnId="{19FD721D-46FC-4B8F-9C53-E390AEF41BFF}">
      <dgm:prSet/>
      <dgm:spPr/>
      <dgm:t>
        <a:bodyPr/>
        <a:lstStyle/>
        <a:p>
          <a:endParaRPr lang="en-GB"/>
        </a:p>
      </dgm:t>
    </dgm:pt>
    <dgm:pt modelId="{DF461157-CF21-4834-950D-E2744A2803C8}" type="sibTrans" cxnId="{19FD721D-46FC-4B8F-9C53-E390AEF41BFF}">
      <dgm:prSet/>
      <dgm:spPr/>
      <dgm:t>
        <a:bodyPr/>
        <a:lstStyle/>
        <a:p>
          <a:endParaRPr lang="en-GB"/>
        </a:p>
      </dgm:t>
    </dgm:pt>
    <dgm:pt modelId="{9DA11FD2-CC3F-4C65-A476-B48025B148BB}">
      <dgm:prSet phldrT="[Text]"/>
      <dgm:spPr/>
      <dgm:t>
        <a:bodyPr/>
        <a:lstStyle/>
        <a:p>
          <a:endParaRPr lang="en-GB" dirty="0"/>
        </a:p>
      </dgm:t>
    </dgm:pt>
    <dgm:pt modelId="{D17A1999-83A8-41D8-AFE4-0FF1C614FCB1}" type="parTrans" cxnId="{F6FC9FE0-9E9D-461A-8B59-2D3924869C4B}">
      <dgm:prSet/>
      <dgm:spPr/>
      <dgm:t>
        <a:bodyPr/>
        <a:lstStyle/>
        <a:p>
          <a:endParaRPr lang="en-GB"/>
        </a:p>
      </dgm:t>
    </dgm:pt>
    <dgm:pt modelId="{925FE326-C8F8-4654-9C59-13D2F38AD192}" type="sibTrans" cxnId="{F6FC9FE0-9E9D-461A-8B59-2D3924869C4B}">
      <dgm:prSet/>
      <dgm:spPr/>
      <dgm:t>
        <a:bodyPr/>
        <a:lstStyle/>
        <a:p>
          <a:endParaRPr lang="en-GB"/>
        </a:p>
      </dgm:t>
    </dgm:pt>
    <dgm:pt modelId="{3B962750-0E77-4B92-8D5E-01703A9B8D6B}">
      <dgm:prSet phldrT="[Text]"/>
      <dgm:spPr/>
      <dgm:t>
        <a:bodyPr/>
        <a:lstStyle/>
        <a:p>
          <a:endParaRPr lang="en-GB" dirty="0"/>
        </a:p>
      </dgm:t>
    </dgm:pt>
    <dgm:pt modelId="{1B5A6E59-8722-474C-931E-220BEADDCD01}" type="parTrans" cxnId="{8E57EAA1-35B7-4C24-B531-01118E892929}">
      <dgm:prSet/>
      <dgm:spPr/>
      <dgm:t>
        <a:bodyPr/>
        <a:lstStyle/>
        <a:p>
          <a:endParaRPr lang="en-GB"/>
        </a:p>
      </dgm:t>
    </dgm:pt>
    <dgm:pt modelId="{722A5FC9-ED10-4B34-AECD-E746ED80BCB6}" type="sibTrans" cxnId="{8E57EAA1-35B7-4C24-B531-01118E892929}">
      <dgm:prSet/>
      <dgm:spPr/>
      <dgm:t>
        <a:bodyPr/>
        <a:lstStyle/>
        <a:p>
          <a:endParaRPr lang="en-GB"/>
        </a:p>
      </dgm:t>
    </dgm:pt>
    <dgm:pt modelId="{3A40904B-33DD-46D8-AEEA-949806372BD7}">
      <dgm:prSet phldrT="[Text]"/>
      <dgm:spPr/>
      <dgm:t>
        <a:bodyPr/>
        <a:lstStyle/>
        <a:p>
          <a:endParaRPr lang="en-GB" dirty="0"/>
        </a:p>
      </dgm:t>
    </dgm:pt>
    <dgm:pt modelId="{84DF4224-199A-4B14-8710-A12CBCADE28D}" type="parTrans" cxnId="{ACA85742-7367-40B0-AB61-43F73ECF8357}">
      <dgm:prSet/>
      <dgm:spPr/>
      <dgm:t>
        <a:bodyPr/>
        <a:lstStyle/>
        <a:p>
          <a:endParaRPr lang="en-GB"/>
        </a:p>
      </dgm:t>
    </dgm:pt>
    <dgm:pt modelId="{4F40AC3B-F36F-4130-8CC6-3D5006D777FB}" type="sibTrans" cxnId="{ACA85742-7367-40B0-AB61-43F73ECF8357}">
      <dgm:prSet/>
      <dgm:spPr/>
      <dgm:t>
        <a:bodyPr/>
        <a:lstStyle/>
        <a:p>
          <a:endParaRPr lang="en-GB"/>
        </a:p>
      </dgm:t>
    </dgm:pt>
    <dgm:pt modelId="{9DF6B72C-15D3-4EB3-844E-799CEBE33F81}">
      <dgm:prSet phldrT="[Text]"/>
      <dgm:spPr/>
      <dgm:t>
        <a:bodyPr/>
        <a:lstStyle/>
        <a:p>
          <a:endParaRPr lang="en-GB" dirty="0"/>
        </a:p>
      </dgm:t>
    </dgm:pt>
    <dgm:pt modelId="{88A922A8-5110-4483-8579-C9E2D671426E}" type="parTrans" cxnId="{337B7F36-DFF9-467D-A580-D9DB966D61E3}">
      <dgm:prSet/>
      <dgm:spPr/>
      <dgm:t>
        <a:bodyPr/>
        <a:lstStyle/>
        <a:p>
          <a:endParaRPr lang="en-GB"/>
        </a:p>
      </dgm:t>
    </dgm:pt>
    <dgm:pt modelId="{68009BA9-63ED-416B-A047-09586A6A1C1C}" type="sibTrans" cxnId="{337B7F36-DFF9-467D-A580-D9DB966D61E3}">
      <dgm:prSet/>
      <dgm:spPr/>
      <dgm:t>
        <a:bodyPr/>
        <a:lstStyle/>
        <a:p>
          <a:endParaRPr lang="en-GB"/>
        </a:p>
      </dgm:t>
    </dgm:pt>
    <dgm:pt modelId="{4FA0D0E6-4880-4EE2-8777-0DE76AEA0C19}">
      <dgm:prSet/>
      <dgm:spPr/>
      <dgm:t>
        <a:bodyPr/>
        <a:lstStyle/>
        <a:p>
          <a:endParaRPr lang="en-GB" dirty="0"/>
        </a:p>
      </dgm:t>
    </dgm:pt>
    <dgm:pt modelId="{7A12D2A8-3A27-4B20-9072-60D0B4C54032}" type="parTrans" cxnId="{A641BADA-03BF-4854-958F-2A587725C047}">
      <dgm:prSet/>
      <dgm:spPr/>
      <dgm:t>
        <a:bodyPr/>
        <a:lstStyle/>
        <a:p>
          <a:endParaRPr lang="en-GB"/>
        </a:p>
      </dgm:t>
    </dgm:pt>
    <dgm:pt modelId="{F6C67BDD-A2CE-46E0-AE71-3F0CF67DA321}" type="sibTrans" cxnId="{A641BADA-03BF-4854-958F-2A587725C047}">
      <dgm:prSet/>
      <dgm:spPr/>
      <dgm:t>
        <a:bodyPr/>
        <a:lstStyle/>
        <a:p>
          <a:endParaRPr lang="en-GB"/>
        </a:p>
      </dgm:t>
    </dgm:pt>
    <dgm:pt modelId="{6C6961A5-7901-465C-9716-1EC3E132F551}">
      <dgm:prSet/>
      <dgm:spPr/>
      <dgm:t>
        <a:bodyPr/>
        <a:lstStyle/>
        <a:p>
          <a:endParaRPr lang="en-GB" dirty="0"/>
        </a:p>
      </dgm:t>
    </dgm:pt>
    <dgm:pt modelId="{007D3397-9142-4D37-B6FD-90BC6882C692}" type="parTrans" cxnId="{97592F5E-0FB3-4CE2-8933-3FE295EA790B}">
      <dgm:prSet/>
      <dgm:spPr/>
      <dgm:t>
        <a:bodyPr/>
        <a:lstStyle/>
        <a:p>
          <a:endParaRPr lang="en-GB"/>
        </a:p>
      </dgm:t>
    </dgm:pt>
    <dgm:pt modelId="{21D17971-8B69-40A5-BCCC-0C47A7A507E6}" type="sibTrans" cxnId="{97592F5E-0FB3-4CE2-8933-3FE295EA790B}">
      <dgm:prSet/>
      <dgm:spPr/>
      <dgm:t>
        <a:bodyPr/>
        <a:lstStyle/>
        <a:p>
          <a:endParaRPr lang="en-GB"/>
        </a:p>
      </dgm:t>
    </dgm:pt>
    <dgm:pt modelId="{0F2EE2F0-6A61-4E4E-BDE3-B71EE6F7CD35}">
      <dgm:prSet/>
      <dgm:spPr/>
      <dgm:t>
        <a:bodyPr/>
        <a:lstStyle/>
        <a:p>
          <a:endParaRPr lang="en-GB" dirty="0"/>
        </a:p>
      </dgm:t>
    </dgm:pt>
    <dgm:pt modelId="{411A3F30-FA32-43CA-A2C0-95D4D2228E21}" type="parTrans" cxnId="{79F4E6BF-5E96-4921-9392-F428CE52C881}">
      <dgm:prSet/>
      <dgm:spPr/>
      <dgm:t>
        <a:bodyPr/>
        <a:lstStyle/>
        <a:p>
          <a:endParaRPr lang="en-GB"/>
        </a:p>
      </dgm:t>
    </dgm:pt>
    <dgm:pt modelId="{F31A11D0-D0C5-40DB-8FED-8155805D60D8}" type="sibTrans" cxnId="{79F4E6BF-5E96-4921-9392-F428CE52C881}">
      <dgm:prSet/>
      <dgm:spPr/>
      <dgm:t>
        <a:bodyPr/>
        <a:lstStyle/>
        <a:p>
          <a:endParaRPr lang="en-GB"/>
        </a:p>
      </dgm:t>
    </dgm:pt>
    <dgm:pt modelId="{32255D82-1359-40B2-A285-8A94356FAA3B}">
      <dgm:prSet/>
      <dgm:spPr/>
      <dgm:t>
        <a:bodyPr/>
        <a:lstStyle/>
        <a:p>
          <a:endParaRPr lang="en-GB" dirty="0"/>
        </a:p>
      </dgm:t>
    </dgm:pt>
    <dgm:pt modelId="{20C2D092-708A-459B-B833-FA894F12103D}" type="parTrans" cxnId="{0341F2CA-26AF-4C3A-A2B9-2C93AF553BE4}">
      <dgm:prSet/>
      <dgm:spPr/>
      <dgm:t>
        <a:bodyPr/>
        <a:lstStyle/>
        <a:p>
          <a:endParaRPr lang="en-GB"/>
        </a:p>
      </dgm:t>
    </dgm:pt>
    <dgm:pt modelId="{6DF1A017-A1F9-4FC5-890F-62BC0E285D89}" type="sibTrans" cxnId="{0341F2CA-26AF-4C3A-A2B9-2C93AF553BE4}">
      <dgm:prSet/>
      <dgm:spPr/>
      <dgm:t>
        <a:bodyPr/>
        <a:lstStyle/>
        <a:p>
          <a:endParaRPr lang="en-GB"/>
        </a:p>
      </dgm:t>
    </dgm:pt>
    <dgm:pt modelId="{22B6580F-15E3-4AD4-9F28-E690C1B07E65}">
      <dgm:prSet phldrT="[Text]" custT="1"/>
      <dgm:spPr/>
      <dgm:t>
        <a:bodyPr/>
        <a:lstStyle/>
        <a:p>
          <a:endParaRPr lang="en-GB" sz="1600" dirty="0"/>
        </a:p>
      </dgm:t>
    </dgm:pt>
    <dgm:pt modelId="{25FD5A0F-61F6-433B-886B-F87C81F7E570}" type="parTrans" cxnId="{332A9343-0F17-4545-B048-1B8F54243FC4}">
      <dgm:prSet/>
      <dgm:spPr/>
      <dgm:t>
        <a:bodyPr/>
        <a:lstStyle/>
        <a:p>
          <a:endParaRPr lang="en-GB"/>
        </a:p>
      </dgm:t>
    </dgm:pt>
    <dgm:pt modelId="{3047385E-B26C-4898-80E6-E2B70DC6E646}" type="sibTrans" cxnId="{332A9343-0F17-4545-B048-1B8F54243FC4}">
      <dgm:prSet/>
      <dgm:spPr/>
      <dgm:t>
        <a:bodyPr/>
        <a:lstStyle/>
        <a:p>
          <a:endParaRPr lang="en-GB"/>
        </a:p>
      </dgm:t>
    </dgm:pt>
    <dgm:pt modelId="{B1E3A439-7F75-4025-A81C-9F090A5072D5}">
      <dgm:prSet phldrT="[Text]"/>
      <dgm:spPr/>
      <dgm:t>
        <a:bodyPr/>
        <a:lstStyle/>
        <a:p>
          <a:r>
            <a:rPr lang="en-US" dirty="0" smtClean="0"/>
            <a:t>Children eat the meals</a:t>
          </a:r>
          <a:endParaRPr lang="en-GB" dirty="0"/>
        </a:p>
      </dgm:t>
    </dgm:pt>
    <dgm:pt modelId="{46C8F93F-CDF9-499F-8D68-EFABD94E77E0}" type="parTrans" cxnId="{695C357D-6F38-46A0-836F-F792E3850A96}">
      <dgm:prSet/>
      <dgm:spPr/>
      <dgm:t>
        <a:bodyPr/>
        <a:lstStyle/>
        <a:p>
          <a:endParaRPr lang="en-GB"/>
        </a:p>
      </dgm:t>
    </dgm:pt>
    <dgm:pt modelId="{87AACECF-458D-4C28-8AAD-4CC6EC2276D3}" type="sibTrans" cxnId="{695C357D-6F38-46A0-836F-F792E3850A96}">
      <dgm:prSet/>
      <dgm:spPr/>
      <dgm:t>
        <a:bodyPr/>
        <a:lstStyle/>
        <a:p>
          <a:endParaRPr lang="en-GB"/>
        </a:p>
      </dgm:t>
    </dgm:pt>
    <dgm:pt modelId="{F21C50A9-92B1-4081-AD25-D03453B92D44}">
      <dgm:prSet phldrT="[Text]"/>
      <dgm:spPr/>
      <dgm:t>
        <a:bodyPr/>
        <a:lstStyle/>
        <a:p>
          <a:endParaRPr lang="en-GB" dirty="0"/>
        </a:p>
      </dgm:t>
    </dgm:pt>
    <dgm:pt modelId="{B48688A8-2C1B-44EF-A672-DB702F519D4B}" type="parTrans" cxnId="{882DAD74-832D-40A2-A8AA-4061E3213866}">
      <dgm:prSet/>
      <dgm:spPr/>
      <dgm:t>
        <a:bodyPr/>
        <a:lstStyle/>
        <a:p>
          <a:endParaRPr lang="en-GB"/>
        </a:p>
      </dgm:t>
    </dgm:pt>
    <dgm:pt modelId="{210528A6-4286-4B95-97D6-BA2F98D48336}" type="sibTrans" cxnId="{882DAD74-832D-40A2-A8AA-4061E3213866}">
      <dgm:prSet/>
      <dgm:spPr/>
      <dgm:t>
        <a:bodyPr/>
        <a:lstStyle/>
        <a:p>
          <a:endParaRPr lang="en-GB"/>
        </a:p>
      </dgm:t>
    </dgm:pt>
    <dgm:pt modelId="{5120CADA-603A-4F22-AED1-EA6E307138C5}" type="pres">
      <dgm:prSet presAssocID="{32634064-49A5-4288-8715-FFBDC8D4A45D}" presName="linearFlow" presStyleCnt="0">
        <dgm:presLayoutVars>
          <dgm:dir/>
          <dgm:animLvl val="lvl"/>
          <dgm:resizeHandles val="exact"/>
        </dgm:presLayoutVars>
      </dgm:prSet>
      <dgm:spPr/>
      <dgm:t>
        <a:bodyPr/>
        <a:lstStyle/>
        <a:p>
          <a:endParaRPr lang="en-GB"/>
        </a:p>
      </dgm:t>
    </dgm:pt>
    <dgm:pt modelId="{8A2028F7-ACE1-4709-B4EE-E97081FE1C75}" type="pres">
      <dgm:prSet presAssocID="{97948449-E6C5-439E-B9FF-5354C44F305B}" presName="composite" presStyleCnt="0"/>
      <dgm:spPr/>
    </dgm:pt>
    <dgm:pt modelId="{94CB122B-B62E-49BC-986D-FC6E16B353D9}" type="pres">
      <dgm:prSet presAssocID="{97948449-E6C5-439E-B9FF-5354C44F305B}" presName="parTx" presStyleLbl="node1" presStyleIdx="0" presStyleCnt="5">
        <dgm:presLayoutVars>
          <dgm:chMax val="0"/>
          <dgm:chPref val="0"/>
          <dgm:bulletEnabled val="1"/>
        </dgm:presLayoutVars>
      </dgm:prSet>
      <dgm:spPr/>
      <dgm:t>
        <a:bodyPr/>
        <a:lstStyle/>
        <a:p>
          <a:endParaRPr lang="en-GB"/>
        </a:p>
      </dgm:t>
    </dgm:pt>
    <dgm:pt modelId="{559010E2-5111-41F1-BF35-5EB642DD1EE8}" type="pres">
      <dgm:prSet presAssocID="{97948449-E6C5-439E-B9FF-5354C44F305B}" presName="parSh" presStyleLbl="node1" presStyleIdx="0" presStyleCnt="5"/>
      <dgm:spPr/>
      <dgm:t>
        <a:bodyPr/>
        <a:lstStyle/>
        <a:p>
          <a:endParaRPr lang="en-GB"/>
        </a:p>
      </dgm:t>
    </dgm:pt>
    <dgm:pt modelId="{E2568720-CE96-4572-9B62-30BC66A18A90}" type="pres">
      <dgm:prSet presAssocID="{97948449-E6C5-439E-B9FF-5354C44F305B}" presName="desTx" presStyleLbl="fgAcc1" presStyleIdx="0" presStyleCnt="5">
        <dgm:presLayoutVars>
          <dgm:bulletEnabled val="1"/>
        </dgm:presLayoutVars>
      </dgm:prSet>
      <dgm:spPr/>
      <dgm:t>
        <a:bodyPr/>
        <a:lstStyle/>
        <a:p>
          <a:endParaRPr lang="en-GB"/>
        </a:p>
      </dgm:t>
    </dgm:pt>
    <dgm:pt modelId="{01164BAB-E0DD-40B8-975B-4E2E98CC8080}" type="pres">
      <dgm:prSet presAssocID="{6ED93F65-3FDC-4EBC-9B91-C9AF47578455}" presName="sibTrans" presStyleLbl="sibTrans2D1" presStyleIdx="0" presStyleCnt="4"/>
      <dgm:spPr/>
      <dgm:t>
        <a:bodyPr/>
        <a:lstStyle/>
        <a:p>
          <a:endParaRPr lang="en-GB"/>
        </a:p>
      </dgm:t>
    </dgm:pt>
    <dgm:pt modelId="{27CDE54D-CA7B-4F5C-B5C7-77397A3C82FD}" type="pres">
      <dgm:prSet presAssocID="{6ED93F65-3FDC-4EBC-9B91-C9AF47578455}" presName="connTx" presStyleLbl="sibTrans2D1" presStyleIdx="0" presStyleCnt="4"/>
      <dgm:spPr/>
      <dgm:t>
        <a:bodyPr/>
        <a:lstStyle/>
        <a:p>
          <a:endParaRPr lang="en-GB"/>
        </a:p>
      </dgm:t>
    </dgm:pt>
    <dgm:pt modelId="{BC49C1C8-667B-42C7-B40B-5FA4C1D065B1}" type="pres">
      <dgm:prSet presAssocID="{E18442DF-BE14-4226-ADE3-E3D2AEF898E3}" presName="composite" presStyleCnt="0"/>
      <dgm:spPr/>
    </dgm:pt>
    <dgm:pt modelId="{825FC861-136E-490A-8827-38E6BF37C115}" type="pres">
      <dgm:prSet presAssocID="{E18442DF-BE14-4226-ADE3-E3D2AEF898E3}" presName="parTx" presStyleLbl="node1" presStyleIdx="0" presStyleCnt="5">
        <dgm:presLayoutVars>
          <dgm:chMax val="0"/>
          <dgm:chPref val="0"/>
          <dgm:bulletEnabled val="1"/>
        </dgm:presLayoutVars>
      </dgm:prSet>
      <dgm:spPr/>
      <dgm:t>
        <a:bodyPr/>
        <a:lstStyle/>
        <a:p>
          <a:endParaRPr lang="en-GB"/>
        </a:p>
      </dgm:t>
    </dgm:pt>
    <dgm:pt modelId="{2B668C0F-DC1C-44E6-9594-CF0A8BC059BA}" type="pres">
      <dgm:prSet presAssocID="{E18442DF-BE14-4226-ADE3-E3D2AEF898E3}" presName="parSh" presStyleLbl="node1" presStyleIdx="1" presStyleCnt="5"/>
      <dgm:spPr/>
      <dgm:t>
        <a:bodyPr/>
        <a:lstStyle/>
        <a:p>
          <a:endParaRPr lang="en-GB"/>
        </a:p>
      </dgm:t>
    </dgm:pt>
    <dgm:pt modelId="{F5850821-C789-4F83-ACE0-722CA0AC7B86}" type="pres">
      <dgm:prSet presAssocID="{E18442DF-BE14-4226-ADE3-E3D2AEF898E3}" presName="desTx" presStyleLbl="fgAcc1" presStyleIdx="1" presStyleCnt="5">
        <dgm:presLayoutVars>
          <dgm:bulletEnabled val="1"/>
        </dgm:presLayoutVars>
      </dgm:prSet>
      <dgm:spPr/>
      <dgm:t>
        <a:bodyPr/>
        <a:lstStyle/>
        <a:p>
          <a:endParaRPr lang="en-GB"/>
        </a:p>
      </dgm:t>
    </dgm:pt>
    <dgm:pt modelId="{F433BCDF-0068-4DC1-8680-4F3CAD8A4CD2}" type="pres">
      <dgm:prSet presAssocID="{6D29B851-C302-485E-977E-4402D203D5D9}" presName="sibTrans" presStyleLbl="sibTrans2D1" presStyleIdx="1" presStyleCnt="4"/>
      <dgm:spPr/>
      <dgm:t>
        <a:bodyPr/>
        <a:lstStyle/>
        <a:p>
          <a:endParaRPr lang="en-GB"/>
        </a:p>
      </dgm:t>
    </dgm:pt>
    <dgm:pt modelId="{631ED1CA-0F2C-44A2-96B4-A03BEE75E04B}" type="pres">
      <dgm:prSet presAssocID="{6D29B851-C302-485E-977E-4402D203D5D9}" presName="connTx" presStyleLbl="sibTrans2D1" presStyleIdx="1" presStyleCnt="4"/>
      <dgm:spPr/>
      <dgm:t>
        <a:bodyPr/>
        <a:lstStyle/>
        <a:p>
          <a:endParaRPr lang="en-GB"/>
        </a:p>
      </dgm:t>
    </dgm:pt>
    <dgm:pt modelId="{DFA0CB3A-3A33-4144-A28F-E3BF765BF64E}" type="pres">
      <dgm:prSet presAssocID="{4B3A1871-A270-40EC-9F3F-D68E569C6DBA}" presName="composite" presStyleCnt="0"/>
      <dgm:spPr/>
    </dgm:pt>
    <dgm:pt modelId="{32F5FE9F-F592-49D8-AABC-EC703C396FBE}" type="pres">
      <dgm:prSet presAssocID="{4B3A1871-A270-40EC-9F3F-D68E569C6DBA}" presName="parTx" presStyleLbl="node1" presStyleIdx="1" presStyleCnt="5">
        <dgm:presLayoutVars>
          <dgm:chMax val="0"/>
          <dgm:chPref val="0"/>
          <dgm:bulletEnabled val="1"/>
        </dgm:presLayoutVars>
      </dgm:prSet>
      <dgm:spPr/>
      <dgm:t>
        <a:bodyPr/>
        <a:lstStyle/>
        <a:p>
          <a:endParaRPr lang="en-GB"/>
        </a:p>
      </dgm:t>
    </dgm:pt>
    <dgm:pt modelId="{08FE0CA7-1CE1-4D3B-A609-9205F447BA62}" type="pres">
      <dgm:prSet presAssocID="{4B3A1871-A270-40EC-9F3F-D68E569C6DBA}" presName="parSh" presStyleLbl="node1" presStyleIdx="2" presStyleCnt="5"/>
      <dgm:spPr/>
      <dgm:t>
        <a:bodyPr/>
        <a:lstStyle/>
        <a:p>
          <a:endParaRPr lang="en-GB"/>
        </a:p>
      </dgm:t>
    </dgm:pt>
    <dgm:pt modelId="{0D427990-C740-4A4B-BCAB-64E04E026450}" type="pres">
      <dgm:prSet presAssocID="{4B3A1871-A270-40EC-9F3F-D68E569C6DBA}" presName="desTx" presStyleLbl="fgAcc1" presStyleIdx="2" presStyleCnt="5">
        <dgm:presLayoutVars>
          <dgm:bulletEnabled val="1"/>
        </dgm:presLayoutVars>
      </dgm:prSet>
      <dgm:spPr/>
      <dgm:t>
        <a:bodyPr/>
        <a:lstStyle/>
        <a:p>
          <a:endParaRPr lang="en-GB"/>
        </a:p>
      </dgm:t>
    </dgm:pt>
    <dgm:pt modelId="{080BDD91-D715-4662-8EB5-343E524CEB4F}" type="pres">
      <dgm:prSet presAssocID="{5FE7A428-4838-4E2A-8606-0F724F2E1D84}" presName="sibTrans" presStyleLbl="sibTrans2D1" presStyleIdx="2" presStyleCnt="4"/>
      <dgm:spPr/>
      <dgm:t>
        <a:bodyPr/>
        <a:lstStyle/>
        <a:p>
          <a:endParaRPr lang="en-GB"/>
        </a:p>
      </dgm:t>
    </dgm:pt>
    <dgm:pt modelId="{3DE7E8F4-932F-4343-9D8D-F73E5D69B2FF}" type="pres">
      <dgm:prSet presAssocID="{5FE7A428-4838-4E2A-8606-0F724F2E1D84}" presName="connTx" presStyleLbl="sibTrans2D1" presStyleIdx="2" presStyleCnt="4"/>
      <dgm:spPr/>
      <dgm:t>
        <a:bodyPr/>
        <a:lstStyle/>
        <a:p>
          <a:endParaRPr lang="en-GB"/>
        </a:p>
      </dgm:t>
    </dgm:pt>
    <dgm:pt modelId="{F778A873-E2D5-444B-82FB-D43ED02E46C6}" type="pres">
      <dgm:prSet presAssocID="{44147C7E-34AA-4592-81CF-066E3F005426}" presName="composite" presStyleCnt="0"/>
      <dgm:spPr/>
    </dgm:pt>
    <dgm:pt modelId="{9A2C9904-DB9E-4FD1-9C71-47CCE641727A}" type="pres">
      <dgm:prSet presAssocID="{44147C7E-34AA-4592-81CF-066E3F005426}" presName="parTx" presStyleLbl="node1" presStyleIdx="2" presStyleCnt="5">
        <dgm:presLayoutVars>
          <dgm:chMax val="0"/>
          <dgm:chPref val="0"/>
          <dgm:bulletEnabled val="1"/>
        </dgm:presLayoutVars>
      </dgm:prSet>
      <dgm:spPr/>
      <dgm:t>
        <a:bodyPr/>
        <a:lstStyle/>
        <a:p>
          <a:endParaRPr lang="en-GB"/>
        </a:p>
      </dgm:t>
    </dgm:pt>
    <dgm:pt modelId="{7F309E05-2857-4DBA-BBD4-47BF057AE610}" type="pres">
      <dgm:prSet presAssocID="{44147C7E-34AA-4592-81CF-066E3F005426}" presName="parSh" presStyleLbl="node1" presStyleIdx="3" presStyleCnt="5"/>
      <dgm:spPr/>
      <dgm:t>
        <a:bodyPr/>
        <a:lstStyle/>
        <a:p>
          <a:endParaRPr lang="en-GB"/>
        </a:p>
      </dgm:t>
    </dgm:pt>
    <dgm:pt modelId="{DD78C0CF-0130-45C5-86DE-5B0F3AB4AB05}" type="pres">
      <dgm:prSet presAssocID="{44147C7E-34AA-4592-81CF-066E3F005426}" presName="desTx" presStyleLbl="fgAcc1" presStyleIdx="3" presStyleCnt="5">
        <dgm:presLayoutVars>
          <dgm:bulletEnabled val="1"/>
        </dgm:presLayoutVars>
      </dgm:prSet>
      <dgm:spPr/>
      <dgm:t>
        <a:bodyPr/>
        <a:lstStyle/>
        <a:p>
          <a:endParaRPr lang="en-GB"/>
        </a:p>
      </dgm:t>
    </dgm:pt>
    <dgm:pt modelId="{325D391E-F8E6-451A-94BD-EC512F0BF5BA}" type="pres">
      <dgm:prSet presAssocID="{1FE9CACE-8835-44C3-9A9F-DD2FBEED9AB4}" presName="sibTrans" presStyleLbl="sibTrans2D1" presStyleIdx="3" presStyleCnt="4"/>
      <dgm:spPr/>
      <dgm:t>
        <a:bodyPr/>
        <a:lstStyle/>
        <a:p>
          <a:endParaRPr lang="en-GB"/>
        </a:p>
      </dgm:t>
    </dgm:pt>
    <dgm:pt modelId="{401CD661-A734-4FA2-824D-AF2C61428016}" type="pres">
      <dgm:prSet presAssocID="{1FE9CACE-8835-44C3-9A9F-DD2FBEED9AB4}" presName="connTx" presStyleLbl="sibTrans2D1" presStyleIdx="3" presStyleCnt="4"/>
      <dgm:spPr/>
      <dgm:t>
        <a:bodyPr/>
        <a:lstStyle/>
        <a:p>
          <a:endParaRPr lang="en-GB"/>
        </a:p>
      </dgm:t>
    </dgm:pt>
    <dgm:pt modelId="{29F24E77-7E82-4733-B570-96E7400B9D7E}" type="pres">
      <dgm:prSet presAssocID="{3471E2B1-C39A-44AD-8C8E-3DA7A14AECCF}" presName="composite" presStyleCnt="0"/>
      <dgm:spPr/>
    </dgm:pt>
    <dgm:pt modelId="{B6611775-5091-42DC-94AC-F801952CC878}" type="pres">
      <dgm:prSet presAssocID="{3471E2B1-C39A-44AD-8C8E-3DA7A14AECCF}" presName="parTx" presStyleLbl="node1" presStyleIdx="3" presStyleCnt="5">
        <dgm:presLayoutVars>
          <dgm:chMax val="0"/>
          <dgm:chPref val="0"/>
          <dgm:bulletEnabled val="1"/>
        </dgm:presLayoutVars>
      </dgm:prSet>
      <dgm:spPr/>
      <dgm:t>
        <a:bodyPr/>
        <a:lstStyle/>
        <a:p>
          <a:endParaRPr lang="en-GB"/>
        </a:p>
      </dgm:t>
    </dgm:pt>
    <dgm:pt modelId="{974C2543-C75B-4269-AA41-1819E02ED8CC}" type="pres">
      <dgm:prSet presAssocID="{3471E2B1-C39A-44AD-8C8E-3DA7A14AECCF}" presName="parSh" presStyleLbl="node1" presStyleIdx="4" presStyleCnt="5"/>
      <dgm:spPr/>
      <dgm:t>
        <a:bodyPr/>
        <a:lstStyle/>
        <a:p>
          <a:endParaRPr lang="en-GB"/>
        </a:p>
      </dgm:t>
    </dgm:pt>
    <dgm:pt modelId="{E9D95960-195B-4D87-B576-CEAC881FBFB8}" type="pres">
      <dgm:prSet presAssocID="{3471E2B1-C39A-44AD-8C8E-3DA7A14AECCF}" presName="desTx" presStyleLbl="fgAcc1" presStyleIdx="4" presStyleCnt="5">
        <dgm:presLayoutVars>
          <dgm:bulletEnabled val="1"/>
        </dgm:presLayoutVars>
      </dgm:prSet>
      <dgm:spPr/>
      <dgm:t>
        <a:bodyPr/>
        <a:lstStyle/>
        <a:p>
          <a:endParaRPr lang="en-GB"/>
        </a:p>
      </dgm:t>
    </dgm:pt>
  </dgm:ptLst>
  <dgm:cxnLst>
    <dgm:cxn modelId="{79D385DB-6DD6-4E01-9739-7F9E8DDE1E1D}" srcId="{E18442DF-BE14-4226-ADE3-E3D2AEF898E3}" destId="{C0A64304-0B4F-4BFE-8DB5-F247BBE9B059}" srcOrd="1" destOrd="0" parTransId="{D4103097-DACD-474C-8987-9A54C5BD68E4}" sibTransId="{CB8F1CEC-0E2C-4F2C-A26A-371B78C7269B}"/>
    <dgm:cxn modelId="{916585E9-806D-42F9-B3DA-588DD68CBB26}" type="presOf" srcId="{1FE9CACE-8835-44C3-9A9F-DD2FBEED9AB4}" destId="{401CD661-A734-4FA2-824D-AF2C61428016}" srcOrd="1" destOrd="0" presId="urn:microsoft.com/office/officeart/2005/8/layout/process3"/>
    <dgm:cxn modelId="{7348E9AC-3C62-4FCC-99F5-6A88E96167F6}" type="presOf" srcId="{7A67762F-62F7-4434-BC82-544CB52BC066}" destId="{DD78C0CF-0130-45C5-86DE-5B0F3AB4AB05}" srcOrd="0" destOrd="0" presId="urn:microsoft.com/office/officeart/2005/8/layout/process3"/>
    <dgm:cxn modelId="{BA5CD507-918D-47C0-923B-3B9CE6319C27}" srcId="{E18442DF-BE14-4226-ADE3-E3D2AEF898E3}" destId="{12209542-3A1B-457A-B72F-3CFA9536F1C0}" srcOrd="8" destOrd="0" parTransId="{4A97BFB6-DB94-409E-9D73-E615FF72D948}" sibTransId="{21834A7B-7852-4AA5-A38D-E8A88922DF26}"/>
    <dgm:cxn modelId="{8A556A31-8C8E-4CD8-80BD-EEDAD532327D}" srcId="{E18442DF-BE14-4226-ADE3-E3D2AEF898E3}" destId="{60ABD757-5A9D-4D14-8E47-A3DB6CBDAD36}" srcOrd="4" destOrd="0" parTransId="{DEAF8095-036B-43A2-91B0-9F775BE09EB7}" sibTransId="{A032560E-B98F-4267-A21A-2FBAF3790143}"/>
    <dgm:cxn modelId="{A6033E0B-1905-495D-AFEC-964C49BFEDD2}" type="presOf" srcId="{97948449-E6C5-439E-B9FF-5354C44F305B}" destId="{94CB122B-B62E-49BC-986D-FC6E16B353D9}" srcOrd="0" destOrd="0" presId="urn:microsoft.com/office/officeart/2005/8/layout/process3"/>
    <dgm:cxn modelId="{EFA91748-EC42-4BE7-A73C-FBABB28D528B}" type="presOf" srcId="{12209542-3A1B-457A-B72F-3CFA9536F1C0}" destId="{F5850821-C789-4F83-ACE0-722CA0AC7B86}" srcOrd="0" destOrd="8" presId="urn:microsoft.com/office/officeart/2005/8/layout/process3"/>
    <dgm:cxn modelId="{8D0D668F-82C2-4B45-A0C1-7779CD6490DC}" srcId="{E18442DF-BE14-4226-ADE3-E3D2AEF898E3}" destId="{09AB46FA-0BD5-4726-9CCB-5C0FF854213C}" srcOrd="2" destOrd="0" parTransId="{B84815C2-2FF9-43AA-805C-FB73382B6FE3}" sibTransId="{32EBFE8C-7019-40B3-A9E9-0FA1B18985E0}"/>
    <dgm:cxn modelId="{9BD295B3-9822-4A1C-A987-A4B11B9ACC3D}" type="presOf" srcId="{9DF6B72C-15D3-4EB3-844E-799CEBE33F81}" destId="{0D427990-C740-4A4B-BCAB-64E04E026450}" srcOrd="0" destOrd="3" presId="urn:microsoft.com/office/officeart/2005/8/layout/process3"/>
    <dgm:cxn modelId="{332A9343-0F17-4545-B048-1B8F54243FC4}" srcId="{97948449-E6C5-439E-B9FF-5354C44F305B}" destId="{22B6580F-15E3-4AD4-9F28-E690C1B07E65}" srcOrd="1" destOrd="0" parTransId="{25FD5A0F-61F6-433B-886B-F87C81F7E570}" sibTransId="{3047385E-B26C-4898-80E6-E2B70DC6E646}"/>
    <dgm:cxn modelId="{C583902F-9734-42E8-976F-ACCEA6BECFF9}" type="presOf" srcId="{4B3A1871-A270-40EC-9F3F-D68E569C6DBA}" destId="{32F5FE9F-F592-49D8-AABC-EC703C396FBE}" srcOrd="0" destOrd="0" presId="urn:microsoft.com/office/officeart/2005/8/layout/process3"/>
    <dgm:cxn modelId="{21572D7E-7012-4A8F-B975-1F9BAFAFCBB7}" type="presOf" srcId="{D210934F-017A-4831-8D03-8ADDEEA96132}" destId="{0D427990-C740-4A4B-BCAB-64E04E026450}" srcOrd="0" destOrd="4" presId="urn:microsoft.com/office/officeart/2005/8/layout/process3"/>
    <dgm:cxn modelId="{3F5203D1-97D6-4D46-AC7E-DBFEBABAD1B8}" type="presOf" srcId="{4B3A1871-A270-40EC-9F3F-D68E569C6DBA}" destId="{08FE0CA7-1CE1-4D3B-A609-9205F447BA62}" srcOrd="1" destOrd="0" presId="urn:microsoft.com/office/officeart/2005/8/layout/process3"/>
    <dgm:cxn modelId="{9599F71C-0755-4165-896E-24528CC0E60A}" type="presOf" srcId="{6ED93F65-3FDC-4EBC-9B91-C9AF47578455}" destId="{27CDE54D-CA7B-4F5C-B5C7-77397A3C82FD}" srcOrd="1" destOrd="0" presId="urn:microsoft.com/office/officeart/2005/8/layout/process3"/>
    <dgm:cxn modelId="{51D619CB-3B9D-44FB-AA6A-045BADC19328}" srcId="{4B3A1871-A270-40EC-9F3F-D68E569C6DBA}" destId="{FE8987E7-BC82-4CF2-87BB-0A5AD79ACC2A}" srcOrd="2" destOrd="0" parTransId="{E4E07B55-A32B-4260-AE71-28967E53F88E}" sibTransId="{39757E23-CDC4-44E9-A89E-2A61556773FE}"/>
    <dgm:cxn modelId="{337B7F36-DFF9-467D-A580-D9DB966D61E3}" srcId="{4B3A1871-A270-40EC-9F3F-D68E569C6DBA}" destId="{9DF6B72C-15D3-4EB3-844E-799CEBE33F81}" srcOrd="3" destOrd="0" parTransId="{88A922A8-5110-4483-8579-C9E2D671426E}" sibTransId="{68009BA9-63ED-416B-A047-09586A6A1C1C}"/>
    <dgm:cxn modelId="{F17D0CA1-D1E2-4F25-AC1E-D2054FB6E945}" srcId="{3471E2B1-C39A-44AD-8C8E-3DA7A14AECCF}" destId="{EECD8CA2-2021-40C0-87E0-DF8E34A4FAFB}" srcOrd="0" destOrd="0" parTransId="{4BD44199-8154-4796-A60B-59C9CCFC76C3}" sibTransId="{7B84ADC8-FE41-49FA-822C-7183D74CC5AE}"/>
    <dgm:cxn modelId="{E65CE622-BF46-4B18-8EEC-B53FEF43D8FB}" srcId="{3471E2B1-C39A-44AD-8C8E-3DA7A14AECCF}" destId="{8B92AA1E-FA05-4B40-9987-F3B232DE7D69}" srcOrd="2" destOrd="0" parTransId="{B8D638F5-953B-4725-9A57-BD1C3BA271A5}" sibTransId="{1DAA82A6-D98F-49AB-9B5A-3C921FE4C842}"/>
    <dgm:cxn modelId="{7F69340C-BD3B-4BAA-9767-FB96081B9F3A}" type="presOf" srcId="{EECD8CA2-2021-40C0-87E0-DF8E34A4FAFB}" destId="{E9D95960-195B-4D87-B576-CEAC881FBFB8}" srcOrd="0" destOrd="0" presId="urn:microsoft.com/office/officeart/2005/8/layout/process3"/>
    <dgm:cxn modelId="{F0A393A7-23F4-4FA2-854C-66920742F8A8}" srcId="{97948449-E6C5-439E-B9FF-5354C44F305B}" destId="{7723C8C6-4664-4940-92C8-1EEA81C8691E}" srcOrd="2" destOrd="0" parTransId="{400F80C1-06F8-47FB-B09B-73784569A753}" sibTransId="{AC79A0C2-D327-4809-9422-B58FBC15A3E5}"/>
    <dgm:cxn modelId="{DC600391-984B-4B7E-B1A2-E0E04B1BA889}" type="presOf" srcId="{6979008A-EECE-47D1-93B1-55AFC2A066BE}" destId="{DD78C0CF-0130-45C5-86DE-5B0F3AB4AB05}" srcOrd="0" destOrd="2" presId="urn:microsoft.com/office/officeart/2005/8/layout/process3"/>
    <dgm:cxn modelId="{7AD33170-73B9-4798-96EF-3E94D55236FD}" type="presOf" srcId="{6C6961A5-7901-465C-9716-1EC3E132F551}" destId="{DD78C0CF-0130-45C5-86DE-5B0F3AB4AB05}" srcOrd="0" destOrd="3" presId="urn:microsoft.com/office/officeart/2005/8/layout/process3"/>
    <dgm:cxn modelId="{ED9D8C29-1D97-467B-90C0-1C68F0CBAD5C}" type="presOf" srcId="{F21C50A9-92B1-4081-AD25-D03453B92D44}" destId="{0D427990-C740-4A4B-BCAB-64E04E026450}" srcOrd="0" destOrd="5" presId="urn:microsoft.com/office/officeart/2005/8/layout/process3"/>
    <dgm:cxn modelId="{CAF8C6D5-A8B2-4DC2-8CF3-2FFBD14D34A5}" type="presOf" srcId="{CFF43504-8973-4C79-97FE-4056D078019C}" destId="{E9D95960-195B-4D87-B576-CEAC881FBFB8}" srcOrd="0" destOrd="5" presId="urn:microsoft.com/office/officeart/2005/8/layout/process3"/>
    <dgm:cxn modelId="{CF74767F-EF8F-4CE7-8C87-77AA9CFD191E}" type="presOf" srcId="{E18442DF-BE14-4226-ADE3-E3D2AEF898E3}" destId="{2B668C0F-DC1C-44E6-9594-CF0A8BC059BA}" srcOrd="1" destOrd="0" presId="urn:microsoft.com/office/officeart/2005/8/layout/process3"/>
    <dgm:cxn modelId="{0F8DDFE5-2236-4AA5-837A-AB3F718302A3}" type="presOf" srcId="{C3107115-DDE0-4AEE-81D7-BC9AFBEAE413}" destId="{DD78C0CF-0130-45C5-86DE-5B0F3AB4AB05}" srcOrd="0" destOrd="4" presId="urn:microsoft.com/office/officeart/2005/8/layout/process3"/>
    <dgm:cxn modelId="{D9547F10-998C-4A18-AD9A-C1D352C1117C}" type="presOf" srcId="{60ABD757-5A9D-4D14-8E47-A3DB6CBDAD36}" destId="{F5850821-C789-4F83-ACE0-722CA0AC7B86}" srcOrd="0" destOrd="4" presId="urn:microsoft.com/office/officeart/2005/8/layout/process3"/>
    <dgm:cxn modelId="{B02A0552-B274-45D2-8A19-A06D9ACC857C}" type="presOf" srcId="{6D29B851-C302-485E-977E-4402D203D5D9}" destId="{F433BCDF-0068-4DC1-8680-4F3CAD8A4CD2}" srcOrd="0" destOrd="0" presId="urn:microsoft.com/office/officeart/2005/8/layout/process3"/>
    <dgm:cxn modelId="{A6F7E173-7F84-4BB6-B7B0-31496002FAC2}" type="presOf" srcId="{9FE0041C-396F-4DDD-BAF3-5FE109145AC0}" destId="{F5850821-C789-4F83-ACE0-722CA0AC7B86}" srcOrd="0" destOrd="0" presId="urn:microsoft.com/office/officeart/2005/8/layout/process3"/>
    <dgm:cxn modelId="{ACA85742-7367-40B0-AB61-43F73ECF8357}" srcId="{4B3A1871-A270-40EC-9F3F-D68E569C6DBA}" destId="{3A40904B-33DD-46D8-AEEA-949806372BD7}" srcOrd="1" destOrd="0" parTransId="{84DF4224-199A-4B14-8710-A12CBCADE28D}" sibTransId="{4F40AC3B-F36F-4130-8CC6-3D5006D777FB}"/>
    <dgm:cxn modelId="{C880132F-ABB1-4BE0-8828-DBBEBA413212}" srcId="{32634064-49A5-4288-8715-FFBDC8D4A45D}" destId="{E18442DF-BE14-4226-ADE3-E3D2AEF898E3}" srcOrd="1" destOrd="0" parTransId="{64FC7EDD-55F4-451D-A7E4-08BEA9966F76}" sibTransId="{6D29B851-C302-485E-977E-4402D203D5D9}"/>
    <dgm:cxn modelId="{ED254FCE-DC5A-48BE-AAC8-6DD493FA50E1}" type="presOf" srcId="{1FE9CACE-8835-44C3-9A9F-DD2FBEED9AB4}" destId="{325D391E-F8E6-451A-94BD-EC512F0BF5BA}" srcOrd="0" destOrd="0" presId="urn:microsoft.com/office/officeart/2005/8/layout/process3"/>
    <dgm:cxn modelId="{25F1345A-CBA7-4160-A4F8-43A176F33E84}" type="presOf" srcId="{5FE7A428-4838-4E2A-8606-0F724F2E1D84}" destId="{080BDD91-D715-4662-8EB5-343E524CEB4F}" srcOrd="0" destOrd="0" presId="urn:microsoft.com/office/officeart/2005/8/layout/process3"/>
    <dgm:cxn modelId="{E40A898C-6F0B-435A-B53A-5CC1431C94BD}" type="presOf" srcId="{8B92AA1E-FA05-4B40-9987-F3B232DE7D69}" destId="{E9D95960-195B-4D87-B576-CEAC881FBFB8}" srcOrd="0" destOrd="2" presId="urn:microsoft.com/office/officeart/2005/8/layout/process3"/>
    <dgm:cxn modelId="{8E57EAA1-35B7-4C24-B531-01118E892929}" srcId="{E18442DF-BE14-4226-ADE3-E3D2AEF898E3}" destId="{3B962750-0E77-4B92-8D5E-01703A9B8D6B}" srcOrd="7" destOrd="0" parTransId="{1B5A6E59-8722-474C-931E-220BEADDCD01}" sibTransId="{722A5FC9-ED10-4B34-AECD-E746ED80BCB6}"/>
    <dgm:cxn modelId="{1CC59362-D0AE-4262-A8DB-27B0190976C5}" type="presOf" srcId="{C0A64304-0B4F-4BFE-8DB5-F247BBE9B059}" destId="{F5850821-C789-4F83-ACE0-722CA0AC7B86}" srcOrd="0" destOrd="1" presId="urn:microsoft.com/office/officeart/2005/8/layout/process3"/>
    <dgm:cxn modelId="{73269EAA-83F0-45C7-B151-48D898EBFE86}" type="presOf" srcId="{3471E2B1-C39A-44AD-8C8E-3DA7A14AECCF}" destId="{974C2543-C75B-4269-AA41-1819E02ED8CC}" srcOrd="1" destOrd="0" presId="urn:microsoft.com/office/officeart/2005/8/layout/process3"/>
    <dgm:cxn modelId="{FF24B9FF-EEBA-4421-B65F-2AFC3779327F}" srcId="{3471E2B1-C39A-44AD-8C8E-3DA7A14AECCF}" destId="{CFF43504-8973-4C79-97FE-4056D078019C}" srcOrd="5" destOrd="0" parTransId="{F67DDB05-27F3-4F03-8ACF-6155B15A1A15}" sibTransId="{78C8A0A1-6DFB-4EDF-BBA1-B86792EFECD4}"/>
    <dgm:cxn modelId="{5E4EF49A-6195-4DA3-8574-0C2CCFDDE4BC}" srcId="{32634064-49A5-4288-8715-FFBDC8D4A45D}" destId="{97948449-E6C5-439E-B9FF-5354C44F305B}" srcOrd="0" destOrd="0" parTransId="{BAD83BD4-AF9D-41C1-A66B-BBF9A9EA4B3F}" sibTransId="{6ED93F65-3FDC-4EBC-9B91-C9AF47578455}"/>
    <dgm:cxn modelId="{6D2EBCE8-E907-4C4B-9E0D-7C56073C9464}" srcId="{44147C7E-34AA-4592-81CF-066E3F005426}" destId="{C3107115-DDE0-4AEE-81D7-BC9AFBEAE413}" srcOrd="4" destOrd="0" parTransId="{06327D00-D710-418B-B6A3-96811AB0D4E5}" sibTransId="{4785A6C5-81CC-43EF-8113-85C5E514073F}"/>
    <dgm:cxn modelId="{97592F5E-0FB3-4CE2-8933-3FE295EA790B}" srcId="{44147C7E-34AA-4592-81CF-066E3F005426}" destId="{6C6961A5-7901-465C-9716-1EC3E132F551}" srcOrd="3" destOrd="0" parTransId="{007D3397-9142-4D37-B6FD-90BC6882C692}" sibTransId="{21D17971-8B69-40A5-BCCC-0C47A7A507E6}"/>
    <dgm:cxn modelId="{D159946F-6EFB-46D8-89B0-22757DE5CFB2}" srcId="{E18442DF-BE14-4226-ADE3-E3D2AEF898E3}" destId="{A32E4E4E-0FDA-47E2-AF5D-249A12FBB79F}" srcOrd="6" destOrd="0" parTransId="{A787FF35-1472-4062-A8A0-30E29A74507D}" sibTransId="{0D76ED96-AB83-49E9-A962-41676016BD81}"/>
    <dgm:cxn modelId="{F6FC9FE0-9E9D-461A-8B59-2D3924869C4B}" srcId="{E18442DF-BE14-4226-ADE3-E3D2AEF898E3}" destId="{9DA11FD2-CC3F-4C65-A476-B48025B148BB}" srcOrd="5" destOrd="0" parTransId="{D17A1999-83A8-41D8-AFE4-0FF1C614FCB1}" sibTransId="{925FE326-C8F8-4654-9C59-13D2F38AD192}"/>
    <dgm:cxn modelId="{3C8950F4-2DC5-4282-957E-7E6AA8AE969A}" type="presOf" srcId="{A32E4E4E-0FDA-47E2-AF5D-249A12FBB79F}" destId="{F5850821-C789-4F83-ACE0-722CA0AC7B86}" srcOrd="0" destOrd="6" presId="urn:microsoft.com/office/officeart/2005/8/layout/process3"/>
    <dgm:cxn modelId="{A641BADA-03BF-4854-958F-2A587725C047}" srcId="{44147C7E-34AA-4592-81CF-066E3F005426}" destId="{4FA0D0E6-4880-4EE2-8777-0DE76AEA0C19}" srcOrd="1" destOrd="0" parTransId="{7A12D2A8-3A27-4B20-9072-60D0B4C54032}" sibTransId="{F6C67BDD-A2CE-46E0-AE71-3F0CF67DA321}"/>
    <dgm:cxn modelId="{58FD75D6-ABCE-492E-AFD5-B5ED35AC01E3}" srcId="{32634064-49A5-4288-8715-FFBDC8D4A45D}" destId="{4B3A1871-A270-40EC-9F3F-D68E569C6DBA}" srcOrd="2" destOrd="0" parTransId="{1C209DAD-D4BD-4B82-ABC3-394D052F9449}" sibTransId="{5FE7A428-4838-4E2A-8606-0F724F2E1D84}"/>
    <dgm:cxn modelId="{68EB3C06-03ED-4030-B5E9-69CC099212D5}" type="presOf" srcId="{B1E3A439-7F75-4025-A81C-9F090A5072D5}" destId="{0D427990-C740-4A4B-BCAB-64E04E026450}" srcOrd="0" destOrd="6" presId="urn:microsoft.com/office/officeart/2005/8/layout/process3"/>
    <dgm:cxn modelId="{93F4218B-7471-480E-8979-BAD2D53A8A36}" type="presOf" srcId="{0F3C12FF-8F54-4BDA-BB54-F99C556EEA5D}" destId="{F5850821-C789-4F83-ACE0-722CA0AC7B86}" srcOrd="0" destOrd="3" presId="urn:microsoft.com/office/officeart/2005/8/layout/process3"/>
    <dgm:cxn modelId="{DE15D66B-6559-41BA-8E51-E40056DAFCDA}" type="presOf" srcId="{3471E2B1-C39A-44AD-8C8E-3DA7A14AECCF}" destId="{B6611775-5091-42DC-94AC-F801952CC878}" srcOrd="0" destOrd="0" presId="urn:microsoft.com/office/officeart/2005/8/layout/process3"/>
    <dgm:cxn modelId="{CD6501D6-EAFC-432E-B33E-701995901BAA}" srcId="{4B3A1871-A270-40EC-9F3F-D68E569C6DBA}" destId="{5417C744-78B9-4C8B-A1AB-AF68DF1A19BE}" srcOrd="0" destOrd="0" parTransId="{4548D403-1AB1-4960-BF94-F2D951E44A6F}" sibTransId="{182D9848-6FC4-4B49-984F-2686FC0EEA62}"/>
    <dgm:cxn modelId="{19FD721D-46FC-4B8F-9C53-E390AEF41BFF}" srcId="{E18442DF-BE14-4226-ADE3-E3D2AEF898E3}" destId="{0F3C12FF-8F54-4BDA-BB54-F99C556EEA5D}" srcOrd="3" destOrd="0" parTransId="{D631CE68-4E85-4829-AEA7-36D42CB15664}" sibTransId="{DF461157-CF21-4834-950D-E2744A2803C8}"/>
    <dgm:cxn modelId="{935AB477-DF29-4D54-9B68-781F16427972}" type="presOf" srcId="{3A40904B-33DD-46D8-AEEA-949806372BD7}" destId="{0D427990-C740-4A4B-BCAB-64E04E026450}" srcOrd="0" destOrd="1" presId="urn:microsoft.com/office/officeart/2005/8/layout/process3"/>
    <dgm:cxn modelId="{D1429B29-50C9-493F-A6B4-D80CBCC5BAB7}" type="presOf" srcId="{3B962750-0E77-4B92-8D5E-01703A9B8D6B}" destId="{F5850821-C789-4F83-ACE0-722CA0AC7B86}" srcOrd="0" destOrd="7" presId="urn:microsoft.com/office/officeart/2005/8/layout/process3"/>
    <dgm:cxn modelId="{81E6FB5C-DB78-4344-8611-FD837309B48A}" type="presOf" srcId="{44147C7E-34AA-4592-81CF-066E3F005426}" destId="{9A2C9904-DB9E-4FD1-9C71-47CCE641727A}" srcOrd="0" destOrd="0" presId="urn:microsoft.com/office/officeart/2005/8/layout/process3"/>
    <dgm:cxn modelId="{BE447CBB-5A35-47A0-B6BA-455D32A6F948}" srcId="{E18442DF-BE14-4226-ADE3-E3D2AEF898E3}" destId="{9FE0041C-396F-4DDD-BAF3-5FE109145AC0}" srcOrd="0" destOrd="0" parTransId="{0414BCD3-1A90-40E7-A2D4-5AAAC7617443}" sibTransId="{27A7B22A-D980-4EDB-8B0A-0BA89365EC33}"/>
    <dgm:cxn modelId="{3E08857B-4F12-4BB9-AF34-540DE3F7A126}" type="presOf" srcId="{FE8987E7-BC82-4CF2-87BB-0A5AD79ACC2A}" destId="{0D427990-C740-4A4B-BCAB-64E04E026450}" srcOrd="0" destOrd="2" presId="urn:microsoft.com/office/officeart/2005/8/layout/process3"/>
    <dgm:cxn modelId="{CA65CD7D-BBD9-4C87-898C-6595AA36D531}" type="presOf" srcId="{97948449-E6C5-439E-B9FF-5354C44F305B}" destId="{559010E2-5111-41F1-BF35-5EB642DD1EE8}" srcOrd="1" destOrd="0" presId="urn:microsoft.com/office/officeart/2005/8/layout/process3"/>
    <dgm:cxn modelId="{0341F2CA-26AF-4C3A-A2B9-2C93AF553BE4}" srcId="{3471E2B1-C39A-44AD-8C8E-3DA7A14AECCF}" destId="{32255D82-1359-40B2-A285-8A94356FAA3B}" srcOrd="3" destOrd="0" parTransId="{20C2D092-708A-459B-B833-FA894F12103D}" sibTransId="{6DF1A017-A1F9-4FC5-890F-62BC0E285D89}"/>
    <dgm:cxn modelId="{8999855E-2591-4983-B6F1-E0B7F525CF77}" srcId="{32634064-49A5-4288-8715-FFBDC8D4A45D}" destId="{44147C7E-34AA-4592-81CF-066E3F005426}" srcOrd="3" destOrd="0" parTransId="{26E82EE0-3339-49EF-9F88-5EFED99AB289}" sibTransId="{1FE9CACE-8835-44C3-9A9F-DD2FBEED9AB4}"/>
    <dgm:cxn modelId="{A0C3E9EA-E102-4BE3-B7D2-43294593F8A2}" type="presOf" srcId="{5FE7A428-4838-4E2A-8606-0F724F2E1D84}" destId="{3DE7E8F4-932F-4343-9D8D-F73E5D69B2FF}" srcOrd="1" destOrd="0" presId="urn:microsoft.com/office/officeart/2005/8/layout/process3"/>
    <dgm:cxn modelId="{8E61811E-1132-42B0-A531-9183DEA3AEED}" type="presOf" srcId="{9DA11FD2-CC3F-4C65-A476-B48025B148BB}" destId="{F5850821-C789-4F83-ACE0-722CA0AC7B86}" srcOrd="0" destOrd="5" presId="urn:microsoft.com/office/officeart/2005/8/layout/process3"/>
    <dgm:cxn modelId="{2BC24FD0-05C2-4582-9D76-6BA5C067C6E4}" type="presOf" srcId="{5417C744-78B9-4C8B-A1AB-AF68DF1A19BE}" destId="{0D427990-C740-4A4B-BCAB-64E04E026450}" srcOrd="0" destOrd="0" presId="urn:microsoft.com/office/officeart/2005/8/layout/process3"/>
    <dgm:cxn modelId="{79F4E6BF-5E96-4921-9392-F428CE52C881}" srcId="{3471E2B1-C39A-44AD-8C8E-3DA7A14AECCF}" destId="{0F2EE2F0-6A61-4E4E-BDE3-B71EE6F7CD35}" srcOrd="1" destOrd="0" parTransId="{411A3F30-FA32-43CA-A2C0-95D4D2228E21}" sibTransId="{F31A11D0-D0C5-40DB-8FED-8155805D60D8}"/>
    <dgm:cxn modelId="{2D4571F7-978A-4D7A-B123-5153004B4578}" type="presOf" srcId="{44147C7E-34AA-4592-81CF-066E3F005426}" destId="{7F309E05-2857-4DBA-BBD4-47BF057AE610}" srcOrd="1" destOrd="0" presId="urn:microsoft.com/office/officeart/2005/8/layout/process3"/>
    <dgm:cxn modelId="{12D8F546-6EE8-4F93-852B-25346D054F20}" type="presOf" srcId="{E18442DF-BE14-4226-ADE3-E3D2AEF898E3}" destId="{825FC861-136E-490A-8827-38E6BF37C115}" srcOrd="0" destOrd="0" presId="urn:microsoft.com/office/officeart/2005/8/layout/process3"/>
    <dgm:cxn modelId="{C75BFA8E-A116-4797-9DEF-77D533862107}" srcId="{44147C7E-34AA-4592-81CF-066E3F005426}" destId="{7A67762F-62F7-4434-BC82-544CB52BC066}" srcOrd="0" destOrd="0" parTransId="{C58DA760-9648-458A-8EF5-6D2415053861}" sibTransId="{D4056024-0989-490C-856F-E4F2B788F7F7}"/>
    <dgm:cxn modelId="{1C448E1C-6FFB-4450-BE0F-B6774821BFE7}" srcId="{4B3A1871-A270-40EC-9F3F-D68E569C6DBA}" destId="{D210934F-017A-4831-8D03-8ADDEEA96132}" srcOrd="4" destOrd="0" parTransId="{021FA56C-E280-4058-99DC-20102346C6A8}" sibTransId="{F6940DD5-5E4A-490F-B546-09A52BFFC1CB}"/>
    <dgm:cxn modelId="{882DAD74-832D-40A2-A8AA-4061E3213866}" srcId="{4B3A1871-A270-40EC-9F3F-D68E569C6DBA}" destId="{F21C50A9-92B1-4081-AD25-D03453B92D44}" srcOrd="5" destOrd="0" parTransId="{B48688A8-2C1B-44EF-A672-DB702F519D4B}" sibTransId="{210528A6-4286-4B95-97D6-BA2F98D48336}"/>
    <dgm:cxn modelId="{7DE0E6A2-D51B-4CB6-8A85-011E3A5F6141}" type="presOf" srcId="{6D29B851-C302-485E-977E-4402D203D5D9}" destId="{631ED1CA-0F2C-44A2-96B4-A03BEE75E04B}" srcOrd="1" destOrd="0" presId="urn:microsoft.com/office/officeart/2005/8/layout/process3"/>
    <dgm:cxn modelId="{A90FDCF2-295B-4752-B9A6-54C20B4F5179}" type="presOf" srcId="{32634064-49A5-4288-8715-FFBDC8D4A45D}" destId="{5120CADA-603A-4F22-AED1-EA6E307138C5}" srcOrd="0" destOrd="0" presId="urn:microsoft.com/office/officeart/2005/8/layout/process3"/>
    <dgm:cxn modelId="{42C6C08E-A915-4E2B-A888-FF703FDD072C}" srcId="{44147C7E-34AA-4592-81CF-066E3F005426}" destId="{6979008A-EECE-47D1-93B1-55AFC2A066BE}" srcOrd="2" destOrd="0" parTransId="{F950FC4A-3F69-465B-BE1C-6FFC6EA3D643}" sibTransId="{C174CC4E-81B8-4B5C-BCC1-53F672572C4F}"/>
    <dgm:cxn modelId="{5DC2CF9B-D7DE-4FDC-A831-EFFB37860732}" type="presOf" srcId="{7723C8C6-4664-4940-92C8-1EEA81C8691E}" destId="{E2568720-CE96-4572-9B62-30BC66A18A90}" srcOrd="0" destOrd="2" presId="urn:microsoft.com/office/officeart/2005/8/layout/process3"/>
    <dgm:cxn modelId="{90DE4BE7-C089-4A46-9CE7-D55E1F8BB3D8}" type="presOf" srcId="{480BB709-3CCD-4419-8012-248FD4122759}" destId="{E9D95960-195B-4D87-B576-CEAC881FBFB8}" srcOrd="0" destOrd="4" presId="urn:microsoft.com/office/officeart/2005/8/layout/process3"/>
    <dgm:cxn modelId="{7D69E540-4D0A-42BD-B395-FA55E653F0F2}" type="presOf" srcId="{4FA0D0E6-4880-4EE2-8777-0DE76AEA0C19}" destId="{DD78C0CF-0130-45C5-86DE-5B0F3AB4AB05}" srcOrd="0" destOrd="1" presId="urn:microsoft.com/office/officeart/2005/8/layout/process3"/>
    <dgm:cxn modelId="{3CF82EB4-E8E0-4D53-AF0C-2D3A1C1070FF}" type="presOf" srcId="{6ED93F65-3FDC-4EBC-9B91-C9AF47578455}" destId="{01164BAB-E0DD-40B8-975B-4E2E98CC8080}" srcOrd="0" destOrd="0" presId="urn:microsoft.com/office/officeart/2005/8/layout/process3"/>
    <dgm:cxn modelId="{D4E39A96-C69A-4759-B2D5-75333E1E723D}" type="presOf" srcId="{09AB46FA-0BD5-4726-9CCB-5C0FF854213C}" destId="{F5850821-C789-4F83-ACE0-722CA0AC7B86}" srcOrd="0" destOrd="2" presId="urn:microsoft.com/office/officeart/2005/8/layout/process3"/>
    <dgm:cxn modelId="{712FFEE7-983D-4E0B-9525-D51308E00813}" type="presOf" srcId="{FE648C85-9EC1-4998-974C-6E2D94F4628D}" destId="{E2568720-CE96-4572-9B62-30BC66A18A90}" srcOrd="0" destOrd="0" presId="urn:microsoft.com/office/officeart/2005/8/layout/process3"/>
    <dgm:cxn modelId="{B6B207F0-9272-4F59-ACB0-D42DC8510543}" type="presOf" srcId="{0F2EE2F0-6A61-4E4E-BDE3-B71EE6F7CD35}" destId="{E9D95960-195B-4D87-B576-CEAC881FBFB8}" srcOrd="0" destOrd="1" presId="urn:microsoft.com/office/officeart/2005/8/layout/process3"/>
    <dgm:cxn modelId="{695C357D-6F38-46A0-836F-F792E3850A96}" srcId="{4B3A1871-A270-40EC-9F3F-D68E569C6DBA}" destId="{B1E3A439-7F75-4025-A81C-9F090A5072D5}" srcOrd="6" destOrd="0" parTransId="{46C8F93F-CDF9-499F-8D68-EFABD94E77E0}" sibTransId="{87AACECF-458D-4C28-8AAD-4CC6EC2276D3}"/>
    <dgm:cxn modelId="{AD9273DA-E8FB-4A83-BB8D-98F2003149DB}" srcId="{97948449-E6C5-439E-B9FF-5354C44F305B}" destId="{FE648C85-9EC1-4998-974C-6E2D94F4628D}" srcOrd="0" destOrd="0" parTransId="{A7491080-BCD6-4152-85DC-CED1A53D5F30}" sibTransId="{59E1D823-B6A0-41E9-8C0E-87DC7F76A0C5}"/>
    <dgm:cxn modelId="{7232905B-85C4-4D40-9F0A-95368B8FA806}" srcId="{3471E2B1-C39A-44AD-8C8E-3DA7A14AECCF}" destId="{480BB709-3CCD-4419-8012-248FD4122759}" srcOrd="4" destOrd="0" parTransId="{80C5296E-4801-4EA3-940C-E7AF30F5050D}" sibTransId="{8FBBD081-6407-4EFB-88B4-24BFCD0DA41C}"/>
    <dgm:cxn modelId="{8F1C4E46-379C-4519-A6DD-DE1590DAC24D}" type="presOf" srcId="{22B6580F-15E3-4AD4-9F28-E690C1B07E65}" destId="{E2568720-CE96-4572-9B62-30BC66A18A90}" srcOrd="0" destOrd="1" presId="urn:microsoft.com/office/officeart/2005/8/layout/process3"/>
    <dgm:cxn modelId="{D2AD27E4-009C-4B56-95DB-215607534C2D}" srcId="{32634064-49A5-4288-8715-FFBDC8D4A45D}" destId="{3471E2B1-C39A-44AD-8C8E-3DA7A14AECCF}" srcOrd="4" destOrd="0" parTransId="{C31D6D99-AE5A-48EE-82D9-9806C6D91266}" sibTransId="{040F65D8-A817-428B-B3C8-9CF3DA1F3910}"/>
    <dgm:cxn modelId="{E081A9BB-8D46-44BF-B214-AB0EC9658ACE}" type="presOf" srcId="{32255D82-1359-40B2-A285-8A94356FAA3B}" destId="{E9D95960-195B-4D87-B576-CEAC881FBFB8}" srcOrd="0" destOrd="3" presId="urn:microsoft.com/office/officeart/2005/8/layout/process3"/>
    <dgm:cxn modelId="{265BD57D-B016-4924-B1F0-6C388B8B9052}" type="presParOf" srcId="{5120CADA-603A-4F22-AED1-EA6E307138C5}" destId="{8A2028F7-ACE1-4709-B4EE-E97081FE1C75}" srcOrd="0" destOrd="0" presId="urn:microsoft.com/office/officeart/2005/8/layout/process3"/>
    <dgm:cxn modelId="{2513AC10-F5AE-469C-946D-0201C39CCD03}" type="presParOf" srcId="{8A2028F7-ACE1-4709-B4EE-E97081FE1C75}" destId="{94CB122B-B62E-49BC-986D-FC6E16B353D9}" srcOrd="0" destOrd="0" presId="urn:microsoft.com/office/officeart/2005/8/layout/process3"/>
    <dgm:cxn modelId="{69310E3B-D6EA-4E52-A9B2-20D506033A2B}" type="presParOf" srcId="{8A2028F7-ACE1-4709-B4EE-E97081FE1C75}" destId="{559010E2-5111-41F1-BF35-5EB642DD1EE8}" srcOrd="1" destOrd="0" presId="urn:microsoft.com/office/officeart/2005/8/layout/process3"/>
    <dgm:cxn modelId="{DB03D2FD-DD65-45DA-943C-D48C1220F385}" type="presParOf" srcId="{8A2028F7-ACE1-4709-B4EE-E97081FE1C75}" destId="{E2568720-CE96-4572-9B62-30BC66A18A90}" srcOrd="2" destOrd="0" presId="urn:microsoft.com/office/officeart/2005/8/layout/process3"/>
    <dgm:cxn modelId="{599A17CF-3953-40FD-A25F-F7D2F64CD124}" type="presParOf" srcId="{5120CADA-603A-4F22-AED1-EA6E307138C5}" destId="{01164BAB-E0DD-40B8-975B-4E2E98CC8080}" srcOrd="1" destOrd="0" presId="urn:microsoft.com/office/officeart/2005/8/layout/process3"/>
    <dgm:cxn modelId="{551D0DE5-B216-4267-ADCA-9704D6242234}" type="presParOf" srcId="{01164BAB-E0DD-40B8-975B-4E2E98CC8080}" destId="{27CDE54D-CA7B-4F5C-B5C7-77397A3C82FD}" srcOrd="0" destOrd="0" presId="urn:microsoft.com/office/officeart/2005/8/layout/process3"/>
    <dgm:cxn modelId="{F4F11A4C-EE72-4F44-B471-77BCECB601B8}" type="presParOf" srcId="{5120CADA-603A-4F22-AED1-EA6E307138C5}" destId="{BC49C1C8-667B-42C7-B40B-5FA4C1D065B1}" srcOrd="2" destOrd="0" presId="urn:microsoft.com/office/officeart/2005/8/layout/process3"/>
    <dgm:cxn modelId="{BDB6C347-71DE-4465-8641-2761371B38FC}" type="presParOf" srcId="{BC49C1C8-667B-42C7-B40B-5FA4C1D065B1}" destId="{825FC861-136E-490A-8827-38E6BF37C115}" srcOrd="0" destOrd="0" presId="urn:microsoft.com/office/officeart/2005/8/layout/process3"/>
    <dgm:cxn modelId="{716F57E7-06D5-4E7E-9757-004A1E49591A}" type="presParOf" srcId="{BC49C1C8-667B-42C7-B40B-5FA4C1D065B1}" destId="{2B668C0F-DC1C-44E6-9594-CF0A8BC059BA}" srcOrd="1" destOrd="0" presId="urn:microsoft.com/office/officeart/2005/8/layout/process3"/>
    <dgm:cxn modelId="{36ED23CD-FC33-4663-AFAC-1C391E45ED5F}" type="presParOf" srcId="{BC49C1C8-667B-42C7-B40B-5FA4C1D065B1}" destId="{F5850821-C789-4F83-ACE0-722CA0AC7B86}" srcOrd="2" destOrd="0" presId="urn:microsoft.com/office/officeart/2005/8/layout/process3"/>
    <dgm:cxn modelId="{C6463A1F-324F-48F3-A23E-4E32B8D049E4}" type="presParOf" srcId="{5120CADA-603A-4F22-AED1-EA6E307138C5}" destId="{F433BCDF-0068-4DC1-8680-4F3CAD8A4CD2}" srcOrd="3" destOrd="0" presId="urn:microsoft.com/office/officeart/2005/8/layout/process3"/>
    <dgm:cxn modelId="{547441BE-F5F4-4D7B-BAE8-366AF435903E}" type="presParOf" srcId="{F433BCDF-0068-4DC1-8680-4F3CAD8A4CD2}" destId="{631ED1CA-0F2C-44A2-96B4-A03BEE75E04B}" srcOrd="0" destOrd="0" presId="urn:microsoft.com/office/officeart/2005/8/layout/process3"/>
    <dgm:cxn modelId="{8308265F-CB24-4ACB-A551-5CED31F6F599}" type="presParOf" srcId="{5120CADA-603A-4F22-AED1-EA6E307138C5}" destId="{DFA0CB3A-3A33-4144-A28F-E3BF765BF64E}" srcOrd="4" destOrd="0" presId="urn:microsoft.com/office/officeart/2005/8/layout/process3"/>
    <dgm:cxn modelId="{790076FE-550A-4104-8910-1CCFBDB67E19}" type="presParOf" srcId="{DFA0CB3A-3A33-4144-A28F-E3BF765BF64E}" destId="{32F5FE9F-F592-49D8-AABC-EC703C396FBE}" srcOrd="0" destOrd="0" presId="urn:microsoft.com/office/officeart/2005/8/layout/process3"/>
    <dgm:cxn modelId="{2155E49A-4E29-4B0F-87BC-C6F4240B827A}" type="presParOf" srcId="{DFA0CB3A-3A33-4144-A28F-E3BF765BF64E}" destId="{08FE0CA7-1CE1-4D3B-A609-9205F447BA62}" srcOrd="1" destOrd="0" presId="urn:microsoft.com/office/officeart/2005/8/layout/process3"/>
    <dgm:cxn modelId="{310C3489-9EAF-43D6-A5F3-6E356296549F}" type="presParOf" srcId="{DFA0CB3A-3A33-4144-A28F-E3BF765BF64E}" destId="{0D427990-C740-4A4B-BCAB-64E04E026450}" srcOrd="2" destOrd="0" presId="urn:microsoft.com/office/officeart/2005/8/layout/process3"/>
    <dgm:cxn modelId="{5C31E4FA-3674-4CA1-BA1A-04C153293297}" type="presParOf" srcId="{5120CADA-603A-4F22-AED1-EA6E307138C5}" destId="{080BDD91-D715-4662-8EB5-343E524CEB4F}" srcOrd="5" destOrd="0" presId="urn:microsoft.com/office/officeart/2005/8/layout/process3"/>
    <dgm:cxn modelId="{54B36281-764B-4B77-8B01-B77FD3A78EA9}" type="presParOf" srcId="{080BDD91-D715-4662-8EB5-343E524CEB4F}" destId="{3DE7E8F4-932F-4343-9D8D-F73E5D69B2FF}" srcOrd="0" destOrd="0" presId="urn:microsoft.com/office/officeart/2005/8/layout/process3"/>
    <dgm:cxn modelId="{EE3881EE-1699-4D03-82A6-4CBA97DA1294}" type="presParOf" srcId="{5120CADA-603A-4F22-AED1-EA6E307138C5}" destId="{F778A873-E2D5-444B-82FB-D43ED02E46C6}" srcOrd="6" destOrd="0" presId="urn:microsoft.com/office/officeart/2005/8/layout/process3"/>
    <dgm:cxn modelId="{0B334D66-4294-487F-9ABE-DEFC4B61321A}" type="presParOf" srcId="{F778A873-E2D5-444B-82FB-D43ED02E46C6}" destId="{9A2C9904-DB9E-4FD1-9C71-47CCE641727A}" srcOrd="0" destOrd="0" presId="urn:microsoft.com/office/officeart/2005/8/layout/process3"/>
    <dgm:cxn modelId="{6A0A8CEC-E312-4765-9015-CA6C8FF99227}" type="presParOf" srcId="{F778A873-E2D5-444B-82FB-D43ED02E46C6}" destId="{7F309E05-2857-4DBA-BBD4-47BF057AE610}" srcOrd="1" destOrd="0" presId="urn:microsoft.com/office/officeart/2005/8/layout/process3"/>
    <dgm:cxn modelId="{31CA2B9B-91FC-4ECB-A03D-840AB4C86DE8}" type="presParOf" srcId="{F778A873-E2D5-444B-82FB-D43ED02E46C6}" destId="{DD78C0CF-0130-45C5-86DE-5B0F3AB4AB05}" srcOrd="2" destOrd="0" presId="urn:microsoft.com/office/officeart/2005/8/layout/process3"/>
    <dgm:cxn modelId="{E2CD8AFB-87AD-46EE-A305-826EF7738F72}" type="presParOf" srcId="{5120CADA-603A-4F22-AED1-EA6E307138C5}" destId="{325D391E-F8E6-451A-94BD-EC512F0BF5BA}" srcOrd="7" destOrd="0" presId="urn:microsoft.com/office/officeart/2005/8/layout/process3"/>
    <dgm:cxn modelId="{D2C6E83A-01B1-4EF8-9E19-E6A76FE9F8FE}" type="presParOf" srcId="{325D391E-F8E6-451A-94BD-EC512F0BF5BA}" destId="{401CD661-A734-4FA2-824D-AF2C61428016}" srcOrd="0" destOrd="0" presId="urn:microsoft.com/office/officeart/2005/8/layout/process3"/>
    <dgm:cxn modelId="{D5D1050D-DD7C-4F7C-AB64-1EC8F473705E}" type="presParOf" srcId="{5120CADA-603A-4F22-AED1-EA6E307138C5}" destId="{29F24E77-7E82-4733-B570-96E7400B9D7E}" srcOrd="8" destOrd="0" presId="urn:microsoft.com/office/officeart/2005/8/layout/process3"/>
    <dgm:cxn modelId="{AC00885E-0FD7-42A6-B18C-504EEC3CB060}" type="presParOf" srcId="{29F24E77-7E82-4733-B570-96E7400B9D7E}" destId="{B6611775-5091-42DC-94AC-F801952CC878}" srcOrd="0" destOrd="0" presId="urn:microsoft.com/office/officeart/2005/8/layout/process3"/>
    <dgm:cxn modelId="{42C4AA61-C3E3-4164-9D1E-DC830C3094C8}" type="presParOf" srcId="{29F24E77-7E82-4733-B570-96E7400B9D7E}" destId="{974C2543-C75B-4269-AA41-1819E02ED8CC}" srcOrd="1" destOrd="0" presId="urn:microsoft.com/office/officeart/2005/8/layout/process3"/>
    <dgm:cxn modelId="{669AD068-1F93-44BC-9EF4-FE4B8EB83632}" type="presParOf" srcId="{29F24E77-7E82-4733-B570-96E7400B9D7E}" destId="{E9D95960-195B-4D87-B576-CEAC881FBFB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3787E-D8BE-437A-9DEE-62563AA73D07}" type="doc">
      <dgm:prSet loTypeId="urn:microsoft.com/office/officeart/2005/8/layout/process1" loCatId="process" qsTypeId="urn:microsoft.com/office/officeart/2005/8/quickstyle/simple1" qsCatId="simple" csTypeId="urn:microsoft.com/office/officeart/2005/8/colors/accent1_2" csCatId="accent1" phldr="1"/>
      <dgm:spPr/>
    </dgm:pt>
    <dgm:pt modelId="{E9BF4168-3B1C-4B9B-853C-22D960920C16}">
      <dgm:prSet phldrT="[Text]"/>
      <dgm:spPr>
        <a:solidFill>
          <a:srgbClr val="00B050"/>
        </a:solidFill>
        <a:ln>
          <a:solidFill>
            <a:srgbClr val="FF0000"/>
          </a:solidFill>
        </a:ln>
      </dgm:spPr>
      <dgm:t>
        <a:bodyPr/>
        <a:lstStyle/>
        <a:p>
          <a:r>
            <a:rPr lang="en-GB" dirty="0" smtClean="0"/>
            <a:t>Inputs</a:t>
          </a:r>
          <a:endParaRPr lang="en-GB" dirty="0"/>
        </a:p>
      </dgm:t>
    </dgm:pt>
    <dgm:pt modelId="{9A375D83-A0D6-430D-BCE7-B022336A1757}" type="parTrans" cxnId="{5E92927F-FEF1-4A7B-AE14-17A397C2A84A}">
      <dgm:prSet/>
      <dgm:spPr/>
      <dgm:t>
        <a:bodyPr/>
        <a:lstStyle/>
        <a:p>
          <a:endParaRPr lang="en-GB"/>
        </a:p>
      </dgm:t>
    </dgm:pt>
    <dgm:pt modelId="{EC583A31-B9E2-4E4C-AA0C-C8B6C4A4DE23}" type="sibTrans" cxnId="{5E92927F-FEF1-4A7B-AE14-17A397C2A84A}">
      <dgm:prSet/>
      <dgm:spPr>
        <a:solidFill>
          <a:srgbClr val="FF0000"/>
        </a:solidFill>
      </dgm:spPr>
      <dgm:t>
        <a:bodyPr/>
        <a:lstStyle/>
        <a:p>
          <a:endParaRPr lang="en-GB"/>
        </a:p>
      </dgm:t>
    </dgm:pt>
    <dgm:pt modelId="{B41B0596-024F-4ADD-8606-B2322ED2BB56}">
      <dgm:prSet phldrT="[Text]"/>
      <dgm:spPr>
        <a:solidFill>
          <a:srgbClr val="00B050"/>
        </a:solidFill>
        <a:ln>
          <a:solidFill>
            <a:srgbClr val="FF0000"/>
          </a:solidFill>
        </a:ln>
      </dgm:spPr>
      <dgm:t>
        <a:bodyPr/>
        <a:lstStyle/>
        <a:p>
          <a:r>
            <a:rPr lang="en-GB" dirty="0" smtClean="0"/>
            <a:t>Outputs</a:t>
          </a:r>
          <a:endParaRPr lang="en-GB" dirty="0"/>
        </a:p>
      </dgm:t>
    </dgm:pt>
    <dgm:pt modelId="{E2B3FC63-CC7A-4370-ACC1-8CDA2B397394}" type="parTrans" cxnId="{485703C2-F015-44F7-BDD2-1562F700464F}">
      <dgm:prSet/>
      <dgm:spPr/>
      <dgm:t>
        <a:bodyPr/>
        <a:lstStyle/>
        <a:p>
          <a:endParaRPr lang="en-GB"/>
        </a:p>
      </dgm:t>
    </dgm:pt>
    <dgm:pt modelId="{8D680ECF-4226-4A0F-B98D-078E16C39A14}" type="sibTrans" cxnId="{485703C2-F015-44F7-BDD2-1562F700464F}">
      <dgm:prSet/>
      <dgm:spPr>
        <a:solidFill>
          <a:srgbClr val="FF0000"/>
        </a:solidFill>
      </dgm:spPr>
      <dgm:t>
        <a:bodyPr/>
        <a:lstStyle/>
        <a:p>
          <a:endParaRPr lang="en-GB"/>
        </a:p>
      </dgm:t>
    </dgm:pt>
    <dgm:pt modelId="{A2B07054-5D0D-4864-88B6-1C52BFF0BDA4}">
      <dgm:prSet phldrT="[Text]"/>
      <dgm:spPr>
        <a:solidFill>
          <a:srgbClr val="00B050"/>
        </a:solidFill>
        <a:ln>
          <a:solidFill>
            <a:srgbClr val="FF0000"/>
          </a:solidFill>
        </a:ln>
      </dgm:spPr>
      <dgm:t>
        <a:bodyPr/>
        <a:lstStyle/>
        <a:p>
          <a:r>
            <a:rPr lang="en-GB" dirty="0" smtClean="0"/>
            <a:t>Outcomes</a:t>
          </a:r>
          <a:endParaRPr lang="en-GB" dirty="0"/>
        </a:p>
      </dgm:t>
    </dgm:pt>
    <dgm:pt modelId="{433612AE-D25A-4D78-A866-F309EB06FA35}" type="parTrans" cxnId="{1CBCE3B4-4B27-4A41-B41F-8872F800B1E9}">
      <dgm:prSet/>
      <dgm:spPr/>
      <dgm:t>
        <a:bodyPr/>
        <a:lstStyle/>
        <a:p>
          <a:endParaRPr lang="en-GB"/>
        </a:p>
      </dgm:t>
    </dgm:pt>
    <dgm:pt modelId="{556FCB0C-46E0-4393-A63C-B44AD8D52874}" type="sibTrans" cxnId="{1CBCE3B4-4B27-4A41-B41F-8872F800B1E9}">
      <dgm:prSet/>
      <dgm:spPr/>
      <dgm:t>
        <a:bodyPr/>
        <a:lstStyle/>
        <a:p>
          <a:endParaRPr lang="en-GB"/>
        </a:p>
      </dgm:t>
    </dgm:pt>
    <dgm:pt modelId="{93595B22-26B1-4999-9647-F8340C51B2F0}">
      <dgm:prSet/>
      <dgm:spPr>
        <a:solidFill>
          <a:srgbClr val="00B050"/>
        </a:solidFill>
        <a:ln>
          <a:solidFill>
            <a:srgbClr val="FF0000"/>
          </a:solidFill>
        </a:ln>
      </dgm:spPr>
      <dgm:t>
        <a:bodyPr/>
        <a:lstStyle/>
        <a:p>
          <a:r>
            <a:rPr lang="en-GB" dirty="0" smtClean="0"/>
            <a:t>Processes</a:t>
          </a:r>
          <a:endParaRPr lang="en-GB" dirty="0"/>
        </a:p>
      </dgm:t>
    </dgm:pt>
    <dgm:pt modelId="{205EF639-7E98-4515-87E4-7BFEA473303D}" type="parTrans" cxnId="{25EA5DA1-10A2-4B77-BF4B-DE365194D30A}">
      <dgm:prSet/>
      <dgm:spPr/>
      <dgm:t>
        <a:bodyPr/>
        <a:lstStyle/>
        <a:p>
          <a:endParaRPr lang="en-GB"/>
        </a:p>
      </dgm:t>
    </dgm:pt>
    <dgm:pt modelId="{88F9E31C-057F-493D-A9AC-A9FB8A7320F0}" type="sibTrans" cxnId="{25EA5DA1-10A2-4B77-BF4B-DE365194D30A}">
      <dgm:prSet/>
      <dgm:spPr>
        <a:solidFill>
          <a:srgbClr val="FF0000"/>
        </a:solidFill>
      </dgm:spPr>
      <dgm:t>
        <a:bodyPr/>
        <a:lstStyle/>
        <a:p>
          <a:endParaRPr lang="en-GB"/>
        </a:p>
      </dgm:t>
    </dgm:pt>
    <dgm:pt modelId="{93C4868A-7971-4555-8E7B-0E3EEC0123CF}" type="pres">
      <dgm:prSet presAssocID="{0DC3787E-D8BE-437A-9DEE-62563AA73D07}" presName="Name0" presStyleCnt="0">
        <dgm:presLayoutVars>
          <dgm:dir/>
          <dgm:resizeHandles val="exact"/>
        </dgm:presLayoutVars>
      </dgm:prSet>
      <dgm:spPr/>
    </dgm:pt>
    <dgm:pt modelId="{1F1A8F09-D284-4DD5-A694-892CE6853253}" type="pres">
      <dgm:prSet presAssocID="{E9BF4168-3B1C-4B9B-853C-22D960920C16}" presName="node" presStyleLbl="node1" presStyleIdx="0" presStyleCnt="4">
        <dgm:presLayoutVars>
          <dgm:bulletEnabled val="1"/>
        </dgm:presLayoutVars>
      </dgm:prSet>
      <dgm:spPr/>
      <dgm:t>
        <a:bodyPr/>
        <a:lstStyle/>
        <a:p>
          <a:endParaRPr lang="en-GB"/>
        </a:p>
      </dgm:t>
    </dgm:pt>
    <dgm:pt modelId="{C3011770-8213-467B-AF6D-1EB666DB2674}" type="pres">
      <dgm:prSet presAssocID="{EC583A31-B9E2-4E4C-AA0C-C8B6C4A4DE23}" presName="sibTrans" presStyleLbl="sibTrans2D1" presStyleIdx="0" presStyleCnt="3"/>
      <dgm:spPr/>
      <dgm:t>
        <a:bodyPr/>
        <a:lstStyle/>
        <a:p>
          <a:endParaRPr lang="en-GB"/>
        </a:p>
      </dgm:t>
    </dgm:pt>
    <dgm:pt modelId="{DF99D522-DD25-49A8-812B-A82BAA6C9319}" type="pres">
      <dgm:prSet presAssocID="{EC583A31-B9E2-4E4C-AA0C-C8B6C4A4DE23}" presName="connectorText" presStyleLbl="sibTrans2D1" presStyleIdx="0" presStyleCnt="3"/>
      <dgm:spPr/>
      <dgm:t>
        <a:bodyPr/>
        <a:lstStyle/>
        <a:p>
          <a:endParaRPr lang="en-GB"/>
        </a:p>
      </dgm:t>
    </dgm:pt>
    <dgm:pt modelId="{13C071E5-3959-43A3-9442-3FAB0A612F0D}" type="pres">
      <dgm:prSet presAssocID="{93595B22-26B1-4999-9647-F8340C51B2F0}" presName="node" presStyleLbl="node1" presStyleIdx="1" presStyleCnt="4">
        <dgm:presLayoutVars>
          <dgm:bulletEnabled val="1"/>
        </dgm:presLayoutVars>
      </dgm:prSet>
      <dgm:spPr/>
      <dgm:t>
        <a:bodyPr/>
        <a:lstStyle/>
        <a:p>
          <a:endParaRPr lang="en-GB"/>
        </a:p>
      </dgm:t>
    </dgm:pt>
    <dgm:pt modelId="{CF0B5919-2123-456C-B811-5E97DB760DAB}" type="pres">
      <dgm:prSet presAssocID="{88F9E31C-057F-493D-A9AC-A9FB8A7320F0}" presName="sibTrans" presStyleLbl="sibTrans2D1" presStyleIdx="1" presStyleCnt="3"/>
      <dgm:spPr/>
      <dgm:t>
        <a:bodyPr/>
        <a:lstStyle/>
        <a:p>
          <a:endParaRPr lang="en-GB"/>
        </a:p>
      </dgm:t>
    </dgm:pt>
    <dgm:pt modelId="{D2C1B6E8-C29E-4D55-99C6-481A67AC53C0}" type="pres">
      <dgm:prSet presAssocID="{88F9E31C-057F-493D-A9AC-A9FB8A7320F0}" presName="connectorText" presStyleLbl="sibTrans2D1" presStyleIdx="1" presStyleCnt="3"/>
      <dgm:spPr/>
      <dgm:t>
        <a:bodyPr/>
        <a:lstStyle/>
        <a:p>
          <a:endParaRPr lang="en-GB"/>
        </a:p>
      </dgm:t>
    </dgm:pt>
    <dgm:pt modelId="{C9E7D5DE-003F-4AB7-8EB5-B6F339890011}" type="pres">
      <dgm:prSet presAssocID="{B41B0596-024F-4ADD-8606-B2322ED2BB56}" presName="node" presStyleLbl="node1" presStyleIdx="2" presStyleCnt="4">
        <dgm:presLayoutVars>
          <dgm:bulletEnabled val="1"/>
        </dgm:presLayoutVars>
      </dgm:prSet>
      <dgm:spPr/>
      <dgm:t>
        <a:bodyPr/>
        <a:lstStyle/>
        <a:p>
          <a:endParaRPr lang="en-GB"/>
        </a:p>
      </dgm:t>
    </dgm:pt>
    <dgm:pt modelId="{991CDBFB-F073-4A1C-90E7-6E3CAB3B3191}" type="pres">
      <dgm:prSet presAssocID="{8D680ECF-4226-4A0F-B98D-078E16C39A14}" presName="sibTrans" presStyleLbl="sibTrans2D1" presStyleIdx="2" presStyleCnt="3"/>
      <dgm:spPr/>
      <dgm:t>
        <a:bodyPr/>
        <a:lstStyle/>
        <a:p>
          <a:endParaRPr lang="en-GB"/>
        </a:p>
      </dgm:t>
    </dgm:pt>
    <dgm:pt modelId="{0D2FADF3-F5BE-4CF4-8E3A-267F34792EAA}" type="pres">
      <dgm:prSet presAssocID="{8D680ECF-4226-4A0F-B98D-078E16C39A14}" presName="connectorText" presStyleLbl="sibTrans2D1" presStyleIdx="2" presStyleCnt="3"/>
      <dgm:spPr/>
      <dgm:t>
        <a:bodyPr/>
        <a:lstStyle/>
        <a:p>
          <a:endParaRPr lang="en-GB"/>
        </a:p>
      </dgm:t>
    </dgm:pt>
    <dgm:pt modelId="{248A035A-DA05-4164-8EC3-63D103CEFA1A}" type="pres">
      <dgm:prSet presAssocID="{A2B07054-5D0D-4864-88B6-1C52BFF0BDA4}" presName="node" presStyleLbl="node1" presStyleIdx="3" presStyleCnt="4">
        <dgm:presLayoutVars>
          <dgm:bulletEnabled val="1"/>
        </dgm:presLayoutVars>
      </dgm:prSet>
      <dgm:spPr/>
      <dgm:t>
        <a:bodyPr/>
        <a:lstStyle/>
        <a:p>
          <a:endParaRPr lang="en-GB"/>
        </a:p>
      </dgm:t>
    </dgm:pt>
  </dgm:ptLst>
  <dgm:cxnLst>
    <dgm:cxn modelId="{35E0C662-919E-411C-AE88-2136CDB0517C}" type="presOf" srcId="{8D680ECF-4226-4A0F-B98D-078E16C39A14}" destId="{0D2FADF3-F5BE-4CF4-8E3A-267F34792EAA}" srcOrd="1" destOrd="0" presId="urn:microsoft.com/office/officeart/2005/8/layout/process1"/>
    <dgm:cxn modelId="{B64E6E4D-BC89-4B19-8643-6A7EE0C07B92}" type="presOf" srcId="{93595B22-26B1-4999-9647-F8340C51B2F0}" destId="{13C071E5-3959-43A3-9442-3FAB0A612F0D}" srcOrd="0" destOrd="0" presId="urn:microsoft.com/office/officeart/2005/8/layout/process1"/>
    <dgm:cxn modelId="{485703C2-F015-44F7-BDD2-1562F700464F}" srcId="{0DC3787E-D8BE-437A-9DEE-62563AA73D07}" destId="{B41B0596-024F-4ADD-8606-B2322ED2BB56}" srcOrd="2" destOrd="0" parTransId="{E2B3FC63-CC7A-4370-ACC1-8CDA2B397394}" sibTransId="{8D680ECF-4226-4A0F-B98D-078E16C39A14}"/>
    <dgm:cxn modelId="{4CF0FA9B-2699-40C0-8211-B62D55199D6B}" type="presOf" srcId="{EC583A31-B9E2-4E4C-AA0C-C8B6C4A4DE23}" destId="{DF99D522-DD25-49A8-812B-A82BAA6C9319}" srcOrd="1" destOrd="0" presId="urn:microsoft.com/office/officeart/2005/8/layout/process1"/>
    <dgm:cxn modelId="{2F4D39EA-F03A-4DCE-BC65-C3E953F14657}" type="presOf" srcId="{8D680ECF-4226-4A0F-B98D-078E16C39A14}" destId="{991CDBFB-F073-4A1C-90E7-6E3CAB3B3191}" srcOrd="0" destOrd="0" presId="urn:microsoft.com/office/officeart/2005/8/layout/process1"/>
    <dgm:cxn modelId="{ECDDD3BD-02CD-4101-BCDD-A7757AB7F8B9}" type="presOf" srcId="{88F9E31C-057F-493D-A9AC-A9FB8A7320F0}" destId="{D2C1B6E8-C29E-4D55-99C6-481A67AC53C0}" srcOrd="1" destOrd="0" presId="urn:microsoft.com/office/officeart/2005/8/layout/process1"/>
    <dgm:cxn modelId="{5E92927F-FEF1-4A7B-AE14-17A397C2A84A}" srcId="{0DC3787E-D8BE-437A-9DEE-62563AA73D07}" destId="{E9BF4168-3B1C-4B9B-853C-22D960920C16}" srcOrd="0" destOrd="0" parTransId="{9A375D83-A0D6-430D-BCE7-B022336A1757}" sibTransId="{EC583A31-B9E2-4E4C-AA0C-C8B6C4A4DE23}"/>
    <dgm:cxn modelId="{25EA5DA1-10A2-4B77-BF4B-DE365194D30A}" srcId="{0DC3787E-D8BE-437A-9DEE-62563AA73D07}" destId="{93595B22-26B1-4999-9647-F8340C51B2F0}" srcOrd="1" destOrd="0" parTransId="{205EF639-7E98-4515-87E4-7BFEA473303D}" sibTransId="{88F9E31C-057F-493D-A9AC-A9FB8A7320F0}"/>
    <dgm:cxn modelId="{16E84E40-0547-42C2-8019-309B612E70B8}" type="presOf" srcId="{0DC3787E-D8BE-437A-9DEE-62563AA73D07}" destId="{93C4868A-7971-4555-8E7B-0E3EEC0123CF}" srcOrd="0" destOrd="0" presId="urn:microsoft.com/office/officeart/2005/8/layout/process1"/>
    <dgm:cxn modelId="{A1AE82BD-C6B5-4FC7-B571-38BF080AF64F}" type="presOf" srcId="{88F9E31C-057F-493D-A9AC-A9FB8A7320F0}" destId="{CF0B5919-2123-456C-B811-5E97DB760DAB}" srcOrd="0" destOrd="0" presId="urn:microsoft.com/office/officeart/2005/8/layout/process1"/>
    <dgm:cxn modelId="{7F9413ED-63DC-4BDE-B8D4-1F54B2759F65}" type="presOf" srcId="{E9BF4168-3B1C-4B9B-853C-22D960920C16}" destId="{1F1A8F09-D284-4DD5-A694-892CE6853253}" srcOrd="0" destOrd="0" presId="urn:microsoft.com/office/officeart/2005/8/layout/process1"/>
    <dgm:cxn modelId="{5A0CA6DF-E846-4FC7-BB91-9C2D989B40DB}" type="presOf" srcId="{EC583A31-B9E2-4E4C-AA0C-C8B6C4A4DE23}" destId="{C3011770-8213-467B-AF6D-1EB666DB2674}" srcOrd="0" destOrd="0" presId="urn:microsoft.com/office/officeart/2005/8/layout/process1"/>
    <dgm:cxn modelId="{1CBCE3B4-4B27-4A41-B41F-8872F800B1E9}" srcId="{0DC3787E-D8BE-437A-9DEE-62563AA73D07}" destId="{A2B07054-5D0D-4864-88B6-1C52BFF0BDA4}" srcOrd="3" destOrd="0" parTransId="{433612AE-D25A-4D78-A866-F309EB06FA35}" sibTransId="{556FCB0C-46E0-4393-A63C-B44AD8D52874}"/>
    <dgm:cxn modelId="{384475C0-7195-4540-B72C-B02EB9418AA1}" type="presOf" srcId="{A2B07054-5D0D-4864-88B6-1C52BFF0BDA4}" destId="{248A035A-DA05-4164-8EC3-63D103CEFA1A}" srcOrd="0" destOrd="0" presId="urn:microsoft.com/office/officeart/2005/8/layout/process1"/>
    <dgm:cxn modelId="{D74A3DA8-F8AC-42AD-8BA5-FE30929572C8}" type="presOf" srcId="{B41B0596-024F-4ADD-8606-B2322ED2BB56}" destId="{C9E7D5DE-003F-4AB7-8EB5-B6F339890011}" srcOrd="0" destOrd="0" presId="urn:microsoft.com/office/officeart/2005/8/layout/process1"/>
    <dgm:cxn modelId="{AD691A42-DE61-44CB-8C4D-148627FB6BAC}" type="presParOf" srcId="{93C4868A-7971-4555-8E7B-0E3EEC0123CF}" destId="{1F1A8F09-D284-4DD5-A694-892CE6853253}" srcOrd="0" destOrd="0" presId="urn:microsoft.com/office/officeart/2005/8/layout/process1"/>
    <dgm:cxn modelId="{B69DB6B2-DB46-4A1B-8035-7E12765005E7}" type="presParOf" srcId="{93C4868A-7971-4555-8E7B-0E3EEC0123CF}" destId="{C3011770-8213-467B-AF6D-1EB666DB2674}" srcOrd="1" destOrd="0" presId="urn:microsoft.com/office/officeart/2005/8/layout/process1"/>
    <dgm:cxn modelId="{30061FF4-4F60-4D50-A974-FA5B4E2A8F6B}" type="presParOf" srcId="{C3011770-8213-467B-AF6D-1EB666DB2674}" destId="{DF99D522-DD25-49A8-812B-A82BAA6C9319}" srcOrd="0" destOrd="0" presId="urn:microsoft.com/office/officeart/2005/8/layout/process1"/>
    <dgm:cxn modelId="{4F409B4C-72B7-4AFF-99FE-CDC757109B3E}" type="presParOf" srcId="{93C4868A-7971-4555-8E7B-0E3EEC0123CF}" destId="{13C071E5-3959-43A3-9442-3FAB0A612F0D}" srcOrd="2" destOrd="0" presId="urn:microsoft.com/office/officeart/2005/8/layout/process1"/>
    <dgm:cxn modelId="{CB396C1E-5EC8-48D4-8551-7189027B91F0}" type="presParOf" srcId="{93C4868A-7971-4555-8E7B-0E3EEC0123CF}" destId="{CF0B5919-2123-456C-B811-5E97DB760DAB}" srcOrd="3" destOrd="0" presId="urn:microsoft.com/office/officeart/2005/8/layout/process1"/>
    <dgm:cxn modelId="{FBE76EBD-DE8D-42BC-97F0-213A73BB83F5}" type="presParOf" srcId="{CF0B5919-2123-456C-B811-5E97DB760DAB}" destId="{D2C1B6E8-C29E-4D55-99C6-481A67AC53C0}" srcOrd="0" destOrd="0" presId="urn:microsoft.com/office/officeart/2005/8/layout/process1"/>
    <dgm:cxn modelId="{AF612F46-7CD4-4F4E-B8D2-611B5A0EE6E5}" type="presParOf" srcId="{93C4868A-7971-4555-8E7B-0E3EEC0123CF}" destId="{C9E7D5DE-003F-4AB7-8EB5-B6F339890011}" srcOrd="4" destOrd="0" presId="urn:microsoft.com/office/officeart/2005/8/layout/process1"/>
    <dgm:cxn modelId="{AFF32598-09C1-4927-842F-50DC9EDEE667}" type="presParOf" srcId="{93C4868A-7971-4555-8E7B-0E3EEC0123CF}" destId="{991CDBFB-F073-4A1C-90E7-6E3CAB3B3191}" srcOrd="5" destOrd="0" presId="urn:microsoft.com/office/officeart/2005/8/layout/process1"/>
    <dgm:cxn modelId="{17E67ADE-6E3D-4BC4-BD75-D5954D2A14AE}" type="presParOf" srcId="{991CDBFB-F073-4A1C-90E7-6E3CAB3B3191}" destId="{0D2FADF3-F5BE-4CF4-8E3A-267F34792EAA}" srcOrd="0" destOrd="0" presId="urn:microsoft.com/office/officeart/2005/8/layout/process1"/>
    <dgm:cxn modelId="{B05D7D50-1362-44EB-AE46-EE9686334D53}" type="presParOf" srcId="{93C4868A-7971-4555-8E7B-0E3EEC0123CF}" destId="{248A035A-DA05-4164-8EC3-63D103CEFA1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C3787E-D8BE-437A-9DEE-62563AA73D07}" type="doc">
      <dgm:prSet loTypeId="urn:microsoft.com/office/officeart/2005/8/layout/process1" loCatId="process" qsTypeId="urn:microsoft.com/office/officeart/2005/8/quickstyle/simple1" qsCatId="simple" csTypeId="urn:microsoft.com/office/officeart/2005/8/colors/accent1_2" csCatId="accent1" phldr="1"/>
      <dgm:spPr/>
    </dgm:pt>
    <dgm:pt modelId="{E9BF4168-3B1C-4B9B-853C-22D960920C16}">
      <dgm:prSet phldrT="[Text]" custT="1"/>
      <dgm:spPr>
        <a:solidFill>
          <a:srgbClr val="00B050"/>
        </a:solidFill>
        <a:ln>
          <a:solidFill>
            <a:srgbClr val="FF0000"/>
          </a:solidFill>
        </a:ln>
      </dgm:spPr>
      <dgm:t>
        <a:bodyPr/>
        <a:lstStyle/>
        <a:p>
          <a:r>
            <a:rPr lang="en-GB" sz="3600" dirty="0" smtClean="0"/>
            <a:t>Inputs</a:t>
          </a:r>
          <a:endParaRPr lang="en-GB" sz="3600" dirty="0"/>
        </a:p>
      </dgm:t>
    </dgm:pt>
    <dgm:pt modelId="{9A375D83-A0D6-430D-BCE7-B022336A1757}" type="parTrans" cxnId="{5E92927F-FEF1-4A7B-AE14-17A397C2A84A}">
      <dgm:prSet/>
      <dgm:spPr/>
      <dgm:t>
        <a:bodyPr/>
        <a:lstStyle/>
        <a:p>
          <a:endParaRPr lang="en-GB"/>
        </a:p>
      </dgm:t>
    </dgm:pt>
    <dgm:pt modelId="{EC583A31-B9E2-4E4C-AA0C-C8B6C4A4DE23}" type="sibTrans" cxnId="{5E92927F-FEF1-4A7B-AE14-17A397C2A84A}">
      <dgm:prSet/>
      <dgm:spPr>
        <a:solidFill>
          <a:srgbClr val="FF0000"/>
        </a:solidFill>
      </dgm:spPr>
      <dgm:t>
        <a:bodyPr/>
        <a:lstStyle/>
        <a:p>
          <a:endParaRPr lang="en-GB"/>
        </a:p>
      </dgm:t>
    </dgm:pt>
    <dgm:pt modelId="{B41B0596-024F-4ADD-8606-B2322ED2BB56}">
      <dgm:prSet phldrT="[Text]"/>
      <dgm:spPr>
        <a:solidFill>
          <a:srgbClr val="00B050"/>
        </a:solidFill>
        <a:ln>
          <a:solidFill>
            <a:srgbClr val="FF0000"/>
          </a:solidFill>
        </a:ln>
      </dgm:spPr>
      <dgm:t>
        <a:bodyPr/>
        <a:lstStyle/>
        <a:p>
          <a:r>
            <a:rPr lang="en-GB" dirty="0" smtClean="0"/>
            <a:t>Outputs</a:t>
          </a:r>
          <a:endParaRPr lang="en-GB" dirty="0"/>
        </a:p>
      </dgm:t>
    </dgm:pt>
    <dgm:pt modelId="{E2B3FC63-CC7A-4370-ACC1-8CDA2B397394}" type="parTrans" cxnId="{485703C2-F015-44F7-BDD2-1562F700464F}">
      <dgm:prSet/>
      <dgm:spPr/>
      <dgm:t>
        <a:bodyPr/>
        <a:lstStyle/>
        <a:p>
          <a:endParaRPr lang="en-GB"/>
        </a:p>
      </dgm:t>
    </dgm:pt>
    <dgm:pt modelId="{8D680ECF-4226-4A0F-B98D-078E16C39A14}" type="sibTrans" cxnId="{485703C2-F015-44F7-BDD2-1562F700464F}">
      <dgm:prSet/>
      <dgm:spPr>
        <a:solidFill>
          <a:srgbClr val="FF0000"/>
        </a:solidFill>
      </dgm:spPr>
      <dgm:t>
        <a:bodyPr/>
        <a:lstStyle/>
        <a:p>
          <a:endParaRPr lang="en-GB"/>
        </a:p>
      </dgm:t>
    </dgm:pt>
    <dgm:pt modelId="{A2B07054-5D0D-4864-88B6-1C52BFF0BDA4}">
      <dgm:prSet phldrT="[Text]"/>
      <dgm:spPr>
        <a:solidFill>
          <a:srgbClr val="00B050"/>
        </a:solidFill>
        <a:ln>
          <a:solidFill>
            <a:srgbClr val="FF0000"/>
          </a:solidFill>
        </a:ln>
      </dgm:spPr>
      <dgm:t>
        <a:bodyPr/>
        <a:lstStyle/>
        <a:p>
          <a:r>
            <a:rPr lang="en-GB" dirty="0" smtClean="0"/>
            <a:t>Outcomes</a:t>
          </a:r>
          <a:endParaRPr lang="en-GB" dirty="0"/>
        </a:p>
      </dgm:t>
    </dgm:pt>
    <dgm:pt modelId="{433612AE-D25A-4D78-A866-F309EB06FA35}" type="parTrans" cxnId="{1CBCE3B4-4B27-4A41-B41F-8872F800B1E9}">
      <dgm:prSet/>
      <dgm:spPr/>
      <dgm:t>
        <a:bodyPr/>
        <a:lstStyle/>
        <a:p>
          <a:endParaRPr lang="en-GB"/>
        </a:p>
      </dgm:t>
    </dgm:pt>
    <dgm:pt modelId="{556FCB0C-46E0-4393-A63C-B44AD8D52874}" type="sibTrans" cxnId="{1CBCE3B4-4B27-4A41-B41F-8872F800B1E9}">
      <dgm:prSet/>
      <dgm:spPr/>
      <dgm:t>
        <a:bodyPr/>
        <a:lstStyle/>
        <a:p>
          <a:endParaRPr lang="en-GB"/>
        </a:p>
      </dgm:t>
    </dgm:pt>
    <dgm:pt modelId="{93595B22-26B1-4999-9647-F8340C51B2F0}">
      <dgm:prSet/>
      <dgm:spPr>
        <a:solidFill>
          <a:srgbClr val="00B050"/>
        </a:solidFill>
        <a:ln>
          <a:solidFill>
            <a:srgbClr val="FF0000"/>
          </a:solidFill>
        </a:ln>
      </dgm:spPr>
      <dgm:t>
        <a:bodyPr/>
        <a:lstStyle/>
        <a:p>
          <a:r>
            <a:rPr lang="en-GB" dirty="0" smtClean="0"/>
            <a:t>Processes</a:t>
          </a:r>
          <a:endParaRPr lang="en-GB" dirty="0"/>
        </a:p>
      </dgm:t>
    </dgm:pt>
    <dgm:pt modelId="{205EF639-7E98-4515-87E4-7BFEA473303D}" type="parTrans" cxnId="{25EA5DA1-10A2-4B77-BF4B-DE365194D30A}">
      <dgm:prSet/>
      <dgm:spPr/>
      <dgm:t>
        <a:bodyPr/>
        <a:lstStyle/>
        <a:p>
          <a:endParaRPr lang="en-GB"/>
        </a:p>
      </dgm:t>
    </dgm:pt>
    <dgm:pt modelId="{88F9E31C-057F-493D-A9AC-A9FB8A7320F0}" type="sibTrans" cxnId="{25EA5DA1-10A2-4B77-BF4B-DE365194D30A}">
      <dgm:prSet/>
      <dgm:spPr>
        <a:solidFill>
          <a:srgbClr val="FF0000"/>
        </a:solidFill>
      </dgm:spPr>
      <dgm:t>
        <a:bodyPr/>
        <a:lstStyle/>
        <a:p>
          <a:endParaRPr lang="en-GB"/>
        </a:p>
      </dgm:t>
    </dgm:pt>
    <dgm:pt modelId="{93C4868A-7971-4555-8E7B-0E3EEC0123CF}" type="pres">
      <dgm:prSet presAssocID="{0DC3787E-D8BE-437A-9DEE-62563AA73D07}" presName="Name0" presStyleCnt="0">
        <dgm:presLayoutVars>
          <dgm:dir/>
          <dgm:resizeHandles val="exact"/>
        </dgm:presLayoutVars>
      </dgm:prSet>
      <dgm:spPr/>
    </dgm:pt>
    <dgm:pt modelId="{1F1A8F09-D284-4DD5-A694-892CE6853253}" type="pres">
      <dgm:prSet presAssocID="{E9BF4168-3B1C-4B9B-853C-22D960920C16}" presName="node" presStyleLbl="node1" presStyleIdx="0" presStyleCnt="4" custScaleX="119711" custScaleY="125008">
        <dgm:presLayoutVars>
          <dgm:bulletEnabled val="1"/>
        </dgm:presLayoutVars>
      </dgm:prSet>
      <dgm:spPr/>
      <dgm:t>
        <a:bodyPr/>
        <a:lstStyle/>
        <a:p>
          <a:endParaRPr lang="en-GB"/>
        </a:p>
      </dgm:t>
    </dgm:pt>
    <dgm:pt modelId="{C3011770-8213-467B-AF6D-1EB666DB2674}" type="pres">
      <dgm:prSet presAssocID="{EC583A31-B9E2-4E4C-AA0C-C8B6C4A4DE23}" presName="sibTrans" presStyleLbl="sibTrans2D1" presStyleIdx="0" presStyleCnt="3"/>
      <dgm:spPr/>
      <dgm:t>
        <a:bodyPr/>
        <a:lstStyle/>
        <a:p>
          <a:endParaRPr lang="en-GB"/>
        </a:p>
      </dgm:t>
    </dgm:pt>
    <dgm:pt modelId="{DF99D522-DD25-49A8-812B-A82BAA6C9319}" type="pres">
      <dgm:prSet presAssocID="{EC583A31-B9E2-4E4C-AA0C-C8B6C4A4DE23}" presName="connectorText" presStyleLbl="sibTrans2D1" presStyleIdx="0" presStyleCnt="3"/>
      <dgm:spPr/>
      <dgm:t>
        <a:bodyPr/>
        <a:lstStyle/>
        <a:p>
          <a:endParaRPr lang="en-GB"/>
        </a:p>
      </dgm:t>
    </dgm:pt>
    <dgm:pt modelId="{13C071E5-3959-43A3-9442-3FAB0A612F0D}" type="pres">
      <dgm:prSet presAssocID="{93595B22-26B1-4999-9647-F8340C51B2F0}" presName="node" presStyleLbl="node1" presStyleIdx="1" presStyleCnt="4" custScaleX="63852" custScaleY="17911">
        <dgm:presLayoutVars>
          <dgm:bulletEnabled val="1"/>
        </dgm:presLayoutVars>
      </dgm:prSet>
      <dgm:spPr>
        <a:prstGeom prst="roundRect">
          <a:avLst/>
        </a:prstGeom>
      </dgm:spPr>
      <dgm:t>
        <a:bodyPr/>
        <a:lstStyle/>
        <a:p>
          <a:endParaRPr lang="en-GB"/>
        </a:p>
      </dgm:t>
    </dgm:pt>
    <dgm:pt modelId="{CF0B5919-2123-456C-B811-5E97DB760DAB}" type="pres">
      <dgm:prSet presAssocID="{88F9E31C-057F-493D-A9AC-A9FB8A7320F0}" presName="sibTrans" presStyleLbl="sibTrans2D1" presStyleIdx="1" presStyleCnt="3"/>
      <dgm:spPr/>
      <dgm:t>
        <a:bodyPr/>
        <a:lstStyle/>
        <a:p>
          <a:endParaRPr lang="en-GB"/>
        </a:p>
      </dgm:t>
    </dgm:pt>
    <dgm:pt modelId="{D2C1B6E8-C29E-4D55-99C6-481A67AC53C0}" type="pres">
      <dgm:prSet presAssocID="{88F9E31C-057F-493D-A9AC-A9FB8A7320F0}" presName="connectorText" presStyleLbl="sibTrans2D1" presStyleIdx="1" presStyleCnt="3"/>
      <dgm:spPr/>
      <dgm:t>
        <a:bodyPr/>
        <a:lstStyle/>
        <a:p>
          <a:endParaRPr lang="en-GB"/>
        </a:p>
      </dgm:t>
    </dgm:pt>
    <dgm:pt modelId="{C9E7D5DE-003F-4AB7-8EB5-B6F339890011}" type="pres">
      <dgm:prSet presAssocID="{B41B0596-024F-4ADD-8606-B2322ED2BB56}" presName="node" presStyleLbl="node1" presStyleIdx="2" presStyleCnt="4" custScaleX="35232" custScaleY="11622" custLinFactNeighborY="-2563">
        <dgm:presLayoutVars>
          <dgm:bulletEnabled val="1"/>
        </dgm:presLayoutVars>
      </dgm:prSet>
      <dgm:spPr/>
      <dgm:t>
        <a:bodyPr/>
        <a:lstStyle/>
        <a:p>
          <a:endParaRPr lang="en-GB"/>
        </a:p>
      </dgm:t>
    </dgm:pt>
    <dgm:pt modelId="{991CDBFB-F073-4A1C-90E7-6E3CAB3B3191}" type="pres">
      <dgm:prSet presAssocID="{8D680ECF-4226-4A0F-B98D-078E16C39A14}" presName="sibTrans" presStyleLbl="sibTrans2D1" presStyleIdx="2" presStyleCnt="3"/>
      <dgm:spPr/>
      <dgm:t>
        <a:bodyPr/>
        <a:lstStyle/>
        <a:p>
          <a:endParaRPr lang="en-GB"/>
        </a:p>
      </dgm:t>
    </dgm:pt>
    <dgm:pt modelId="{0D2FADF3-F5BE-4CF4-8E3A-267F34792EAA}" type="pres">
      <dgm:prSet presAssocID="{8D680ECF-4226-4A0F-B98D-078E16C39A14}" presName="connectorText" presStyleLbl="sibTrans2D1" presStyleIdx="2" presStyleCnt="3"/>
      <dgm:spPr/>
      <dgm:t>
        <a:bodyPr/>
        <a:lstStyle/>
        <a:p>
          <a:endParaRPr lang="en-GB"/>
        </a:p>
      </dgm:t>
    </dgm:pt>
    <dgm:pt modelId="{248A035A-DA05-4164-8EC3-63D103CEFA1A}" type="pres">
      <dgm:prSet presAssocID="{A2B07054-5D0D-4864-88B6-1C52BFF0BDA4}" presName="node" presStyleLbl="node1" presStyleIdx="3" presStyleCnt="4" custScaleX="28661" custScaleY="20679">
        <dgm:presLayoutVars>
          <dgm:bulletEnabled val="1"/>
        </dgm:presLayoutVars>
      </dgm:prSet>
      <dgm:spPr/>
      <dgm:t>
        <a:bodyPr/>
        <a:lstStyle/>
        <a:p>
          <a:endParaRPr lang="en-GB"/>
        </a:p>
      </dgm:t>
    </dgm:pt>
  </dgm:ptLst>
  <dgm:cxnLst>
    <dgm:cxn modelId="{E4A81577-728C-40D4-861F-30B191C518F5}" type="presOf" srcId="{EC583A31-B9E2-4E4C-AA0C-C8B6C4A4DE23}" destId="{DF99D522-DD25-49A8-812B-A82BAA6C9319}" srcOrd="1" destOrd="0" presId="urn:microsoft.com/office/officeart/2005/8/layout/process1"/>
    <dgm:cxn modelId="{485703C2-F015-44F7-BDD2-1562F700464F}" srcId="{0DC3787E-D8BE-437A-9DEE-62563AA73D07}" destId="{B41B0596-024F-4ADD-8606-B2322ED2BB56}" srcOrd="2" destOrd="0" parTransId="{E2B3FC63-CC7A-4370-ACC1-8CDA2B397394}" sibTransId="{8D680ECF-4226-4A0F-B98D-078E16C39A14}"/>
    <dgm:cxn modelId="{7BD921BF-8DEC-4D86-820F-D59BF7B864E1}" type="presOf" srcId="{93595B22-26B1-4999-9647-F8340C51B2F0}" destId="{13C071E5-3959-43A3-9442-3FAB0A612F0D}" srcOrd="0" destOrd="0" presId="urn:microsoft.com/office/officeart/2005/8/layout/process1"/>
    <dgm:cxn modelId="{5E92927F-FEF1-4A7B-AE14-17A397C2A84A}" srcId="{0DC3787E-D8BE-437A-9DEE-62563AA73D07}" destId="{E9BF4168-3B1C-4B9B-853C-22D960920C16}" srcOrd="0" destOrd="0" parTransId="{9A375D83-A0D6-430D-BCE7-B022336A1757}" sibTransId="{EC583A31-B9E2-4E4C-AA0C-C8B6C4A4DE23}"/>
    <dgm:cxn modelId="{409941D6-32A3-48DF-A208-CD0751B816DD}" type="presOf" srcId="{B41B0596-024F-4ADD-8606-B2322ED2BB56}" destId="{C9E7D5DE-003F-4AB7-8EB5-B6F339890011}" srcOrd="0" destOrd="0" presId="urn:microsoft.com/office/officeart/2005/8/layout/process1"/>
    <dgm:cxn modelId="{25EA5DA1-10A2-4B77-BF4B-DE365194D30A}" srcId="{0DC3787E-D8BE-437A-9DEE-62563AA73D07}" destId="{93595B22-26B1-4999-9647-F8340C51B2F0}" srcOrd="1" destOrd="0" parTransId="{205EF639-7E98-4515-87E4-7BFEA473303D}" sibTransId="{88F9E31C-057F-493D-A9AC-A9FB8A7320F0}"/>
    <dgm:cxn modelId="{52F4F86E-64CB-4BB8-A4EC-22339D5A172E}" type="presOf" srcId="{88F9E31C-057F-493D-A9AC-A9FB8A7320F0}" destId="{D2C1B6E8-C29E-4D55-99C6-481A67AC53C0}" srcOrd="1" destOrd="0" presId="urn:microsoft.com/office/officeart/2005/8/layout/process1"/>
    <dgm:cxn modelId="{9F2A8942-C014-42B3-A6C7-F8A38593A094}" type="presOf" srcId="{8D680ECF-4226-4A0F-B98D-078E16C39A14}" destId="{991CDBFB-F073-4A1C-90E7-6E3CAB3B3191}" srcOrd="0" destOrd="0" presId="urn:microsoft.com/office/officeart/2005/8/layout/process1"/>
    <dgm:cxn modelId="{176CC4D6-5505-46A0-B6A9-D6292954C298}" type="presOf" srcId="{88F9E31C-057F-493D-A9AC-A9FB8A7320F0}" destId="{CF0B5919-2123-456C-B811-5E97DB760DAB}" srcOrd="0" destOrd="0" presId="urn:microsoft.com/office/officeart/2005/8/layout/process1"/>
    <dgm:cxn modelId="{6BD69345-2C92-425F-A0FF-0AC2D66FDF5F}" type="presOf" srcId="{E9BF4168-3B1C-4B9B-853C-22D960920C16}" destId="{1F1A8F09-D284-4DD5-A694-892CE6853253}" srcOrd="0" destOrd="0" presId="urn:microsoft.com/office/officeart/2005/8/layout/process1"/>
    <dgm:cxn modelId="{64B297FC-C861-4D31-B7B9-6BC2161A3028}" type="presOf" srcId="{0DC3787E-D8BE-437A-9DEE-62563AA73D07}" destId="{93C4868A-7971-4555-8E7B-0E3EEC0123CF}" srcOrd="0" destOrd="0" presId="urn:microsoft.com/office/officeart/2005/8/layout/process1"/>
    <dgm:cxn modelId="{85E36054-91BE-4FFA-865B-BF4204E01CB0}" type="presOf" srcId="{EC583A31-B9E2-4E4C-AA0C-C8B6C4A4DE23}" destId="{C3011770-8213-467B-AF6D-1EB666DB2674}" srcOrd="0" destOrd="0" presId="urn:microsoft.com/office/officeart/2005/8/layout/process1"/>
    <dgm:cxn modelId="{BD93C5ED-C825-4A12-A06C-694EF4F9AE92}" type="presOf" srcId="{8D680ECF-4226-4A0F-B98D-078E16C39A14}" destId="{0D2FADF3-F5BE-4CF4-8E3A-267F34792EAA}" srcOrd="1" destOrd="0" presId="urn:microsoft.com/office/officeart/2005/8/layout/process1"/>
    <dgm:cxn modelId="{1CBCE3B4-4B27-4A41-B41F-8872F800B1E9}" srcId="{0DC3787E-D8BE-437A-9DEE-62563AA73D07}" destId="{A2B07054-5D0D-4864-88B6-1C52BFF0BDA4}" srcOrd="3" destOrd="0" parTransId="{433612AE-D25A-4D78-A866-F309EB06FA35}" sibTransId="{556FCB0C-46E0-4393-A63C-B44AD8D52874}"/>
    <dgm:cxn modelId="{D197C92F-B396-4C37-9AD7-2B2986332434}" type="presOf" srcId="{A2B07054-5D0D-4864-88B6-1C52BFF0BDA4}" destId="{248A035A-DA05-4164-8EC3-63D103CEFA1A}" srcOrd="0" destOrd="0" presId="urn:microsoft.com/office/officeart/2005/8/layout/process1"/>
    <dgm:cxn modelId="{72D59623-6255-4EEA-A201-F361EB566362}" type="presParOf" srcId="{93C4868A-7971-4555-8E7B-0E3EEC0123CF}" destId="{1F1A8F09-D284-4DD5-A694-892CE6853253}" srcOrd="0" destOrd="0" presId="urn:microsoft.com/office/officeart/2005/8/layout/process1"/>
    <dgm:cxn modelId="{28BDE4A8-D9CC-420D-855C-9A266B388100}" type="presParOf" srcId="{93C4868A-7971-4555-8E7B-0E3EEC0123CF}" destId="{C3011770-8213-467B-AF6D-1EB666DB2674}" srcOrd="1" destOrd="0" presId="urn:microsoft.com/office/officeart/2005/8/layout/process1"/>
    <dgm:cxn modelId="{97D3D317-9FE7-4C0A-881D-BBB2A879A19B}" type="presParOf" srcId="{C3011770-8213-467B-AF6D-1EB666DB2674}" destId="{DF99D522-DD25-49A8-812B-A82BAA6C9319}" srcOrd="0" destOrd="0" presId="urn:microsoft.com/office/officeart/2005/8/layout/process1"/>
    <dgm:cxn modelId="{C3B9E93F-AD2B-474E-A00E-FB38D83F3912}" type="presParOf" srcId="{93C4868A-7971-4555-8E7B-0E3EEC0123CF}" destId="{13C071E5-3959-43A3-9442-3FAB0A612F0D}" srcOrd="2" destOrd="0" presId="urn:microsoft.com/office/officeart/2005/8/layout/process1"/>
    <dgm:cxn modelId="{9C4E01C2-EC1D-459E-B17D-9AD1C1954C52}" type="presParOf" srcId="{93C4868A-7971-4555-8E7B-0E3EEC0123CF}" destId="{CF0B5919-2123-456C-B811-5E97DB760DAB}" srcOrd="3" destOrd="0" presId="urn:microsoft.com/office/officeart/2005/8/layout/process1"/>
    <dgm:cxn modelId="{3CB91DE1-D88B-44FA-95E2-F801489F0592}" type="presParOf" srcId="{CF0B5919-2123-456C-B811-5E97DB760DAB}" destId="{D2C1B6E8-C29E-4D55-99C6-481A67AC53C0}" srcOrd="0" destOrd="0" presId="urn:microsoft.com/office/officeart/2005/8/layout/process1"/>
    <dgm:cxn modelId="{BC90C9EB-B90A-4674-A0C4-D4A29EEAC177}" type="presParOf" srcId="{93C4868A-7971-4555-8E7B-0E3EEC0123CF}" destId="{C9E7D5DE-003F-4AB7-8EB5-B6F339890011}" srcOrd="4" destOrd="0" presId="urn:microsoft.com/office/officeart/2005/8/layout/process1"/>
    <dgm:cxn modelId="{FEA0BE12-5179-4BF9-9F29-C6A16AF20AAA}" type="presParOf" srcId="{93C4868A-7971-4555-8E7B-0E3EEC0123CF}" destId="{991CDBFB-F073-4A1C-90E7-6E3CAB3B3191}" srcOrd="5" destOrd="0" presId="urn:microsoft.com/office/officeart/2005/8/layout/process1"/>
    <dgm:cxn modelId="{CB7A3261-24A0-4270-B7C1-5C72BAB3939B}" type="presParOf" srcId="{991CDBFB-F073-4A1C-90E7-6E3CAB3B3191}" destId="{0D2FADF3-F5BE-4CF4-8E3A-267F34792EAA}" srcOrd="0" destOrd="0" presId="urn:microsoft.com/office/officeart/2005/8/layout/process1"/>
    <dgm:cxn modelId="{55B2EFD9-B5DD-48E4-9A54-07289B1FED96}" type="presParOf" srcId="{93C4868A-7971-4555-8E7B-0E3EEC0123CF}" destId="{248A035A-DA05-4164-8EC3-63D103CEFA1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010E2-5111-41F1-BF35-5EB642DD1EE8}">
      <dsp:nvSpPr>
        <dsp:cNvPr id="0" name=""/>
        <dsp:cNvSpPr/>
      </dsp:nvSpPr>
      <dsp:spPr>
        <a:xfrm>
          <a:off x="5583" y="521930"/>
          <a:ext cx="1259821"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4"/>
              </a:solidFill>
            </a:rPr>
            <a:t>Inputs</a:t>
          </a:r>
          <a:endParaRPr lang="en-GB" sz="1600" kern="1200" dirty="0">
            <a:solidFill>
              <a:schemeClr val="accent4"/>
            </a:solidFill>
          </a:endParaRPr>
        </a:p>
      </dsp:txBody>
      <dsp:txXfrm>
        <a:off x="5583" y="521930"/>
        <a:ext cx="1259821" cy="403200"/>
      </dsp:txXfrm>
    </dsp:sp>
    <dsp:sp modelId="{E2568720-CE96-4572-9B62-30BC66A18A90}">
      <dsp:nvSpPr>
        <dsp:cNvPr id="0" name=""/>
        <dsp:cNvSpPr/>
      </dsp:nvSpPr>
      <dsp:spPr>
        <a:xfrm>
          <a:off x="263619" y="925130"/>
          <a:ext cx="1259821" cy="3963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Money</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US" sz="1600" kern="1200" dirty="0" smtClean="0"/>
            <a:t>Staff</a:t>
          </a:r>
          <a:endParaRPr lang="en-GB" sz="1600" kern="1200" dirty="0"/>
        </a:p>
      </dsp:txBody>
      <dsp:txXfrm>
        <a:off x="300518" y="962029"/>
        <a:ext cx="1186023" cy="3889295"/>
      </dsp:txXfrm>
    </dsp:sp>
    <dsp:sp modelId="{01164BAB-E0DD-40B8-975B-4E2E98CC8080}">
      <dsp:nvSpPr>
        <dsp:cNvPr id="0" name=""/>
        <dsp:cNvSpPr/>
      </dsp:nvSpPr>
      <dsp:spPr>
        <a:xfrm>
          <a:off x="1456389" y="566700"/>
          <a:ext cx="404886" cy="313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456389" y="629432"/>
        <a:ext cx="310788" cy="188195"/>
      </dsp:txXfrm>
    </dsp:sp>
    <dsp:sp modelId="{2B668C0F-DC1C-44E6-9594-CF0A8BC059BA}">
      <dsp:nvSpPr>
        <dsp:cNvPr id="0" name=""/>
        <dsp:cNvSpPr/>
      </dsp:nvSpPr>
      <dsp:spPr>
        <a:xfrm>
          <a:off x="2029342" y="521930"/>
          <a:ext cx="1259821"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accent4"/>
              </a:solidFill>
            </a:rPr>
            <a:t>Activities</a:t>
          </a:r>
          <a:endParaRPr lang="en-GB" sz="1600" kern="1200" dirty="0">
            <a:solidFill>
              <a:schemeClr val="accent4"/>
            </a:solidFill>
          </a:endParaRPr>
        </a:p>
      </dsp:txBody>
      <dsp:txXfrm>
        <a:off x="2029342" y="521930"/>
        <a:ext cx="1259821" cy="403200"/>
      </dsp:txXfrm>
    </dsp:sp>
    <dsp:sp modelId="{F5850821-C789-4F83-ACE0-722CA0AC7B86}">
      <dsp:nvSpPr>
        <dsp:cNvPr id="0" name=""/>
        <dsp:cNvSpPr/>
      </dsp:nvSpPr>
      <dsp:spPr>
        <a:xfrm>
          <a:off x="2287378" y="925130"/>
          <a:ext cx="1259821" cy="3963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Identify schools</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Provide guidance and training</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Set up procurement and distribution</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Distribute cooking equipment</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Distribute food stuffs</a:t>
          </a:r>
          <a:endParaRPr lang="en-GB" sz="1400" kern="1200" dirty="0"/>
        </a:p>
      </dsp:txBody>
      <dsp:txXfrm>
        <a:off x="2324277" y="962029"/>
        <a:ext cx="1186023" cy="3889295"/>
      </dsp:txXfrm>
    </dsp:sp>
    <dsp:sp modelId="{F433BCDF-0068-4DC1-8680-4F3CAD8A4CD2}">
      <dsp:nvSpPr>
        <dsp:cNvPr id="0" name=""/>
        <dsp:cNvSpPr/>
      </dsp:nvSpPr>
      <dsp:spPr>
        <a:xfrm>
          <a:off x="3480148" y="566700"/>
          <a:ext cx="404886" cy="313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480148" y="629432"/>
        <a:ext cx="310788" cy="188195"/>
      </dsp:txXfrm>
    </dsp:sp>
    <dsp:sp modelId="{08FE0CA7-1CE1-4D3B-A609-9205F447BA62}">
      <dsp:nvSpPr>
        <dsp:cNvPr id="0" name=""/>
        <dsp:cNvSpPr/>
      </dsp:nvSpPr>
      <dsp:spPr>
        <a:xfrm>
          <a:off x="4053101" y="521930"/>
          <a:ext cx="1259821"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accent4"/>
              </a:solidFill>
            </a:rPr>
            <a:t>Outputs</a:t>
          </a:r>
          <a:endParaRPr lang="en-GB" sz="1400" kern="1200" dirty="0">
            <a:solidFill>
              <a:schemeClr val="accent4"/>
            </a:solidFill>
          </a:endParaRPr>
        </a:p>
      </dsp:txBody>
      <dsp:txXfrm>
        <a:off x="4053101" y="521930"/>
        <a:ext cx="1259821" cy="403200"/>
      </dsp:txXfrm>
    </dsp:sp>
    <dsp:sp modelId="{0D427990-C740-4A4B-BCAB-64E04E026450}">
      <dsp:nvSpPr>
        <dsp:cNvPr id="0" name=""/>
        <dsp:cNvSpPr/>
      </dsp:nvSpPr>
      <dsp:spPr>
        <a:xfrm>
          <a:off x="4311137" y="925130"/>
          <a:ext cx="1259821" cy="3963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Staff equipped to prepare meals</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School-based facilities for meal preparation</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Nutritious meals prepared with correct portions</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Children eat the meals</a:t>
          </a:r>
          <a:endParaRPr lang="en-GB" sz="1400" kern="1200" dirty="0"/>
        </a:p>
      </dsp:txBody>
      <dsp:txXfrm>
        <a:off x="4348036" y="962029"/>
        <a:ext cx="1186023" cy="3889295"/>
      </dsp:txXfrm>
    </dsp:sp>
    <dsp:sp modelId="{080BDD91-D715-4662-8EB5-343E524CEB4F}">
      <dsp:nvSpPr>
        <dsp:cNvPr id="0" name=""/>
        <dsp:cNvSpPr/>
      </dsp:nvSpPr>
      <dsp:spPr>
        <a:xfrm>
          <a:off x="5503907" y="566700"/>
          <a:ext cx="404886" cy="313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5503907" y="629432"/>
        <a:ext cx="310788" cy="188195"/>
      </dsp:txXfrm>
    </dsp:sp>
    <dsp:sp modelId="{7F309E05-2857-4DBA-BBD4-47BF057AE610}">
      <dsp:nvSpPr>
        <dsp:cNvPr id="0" name=""/>
        <dsp:cNvSpPr/>
      </dsp:nvSpPr>
      <dsp:spPr>
        <a:xfrm>
          <a:off x="6076860" y="521930"/>
          <a:ext cx="1259821"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accent4"/>
              </a:solidFill>
            </a:rPr>
            <a:t>Outcomes</a:t>
          </a:r>
          <a:endParaRPr lang="en-GB" sz="1100" kern="1200" dirty="0">
            <a:solidFill>
              <a:schemeClr val="accent4"/>
            </a:solidFill>
          </a:endParaRPr>
        </a:p>
      </dsp:txBody>
      <dsp:txXfrm>
        <a:off x="6076860" y="521930"/>
        <a:ext cx="1259821" cy="403200"/>
      </dsp:txXfrm>
    </dsp:sp>
    <dsp:sp modelId="{DD78C0CF-0130-45C5-86DE-5B0F3AB4AB05}">
      <dsp:nvSpPr>
        <dsp:cNvPr id="0" name=""/>
        <dsp:cNvSpPr/>
      </dsp:nvSpPr>
      <dsp:spPr>
        <a:xfrm>
          <a:off x="6334896" y="925130"/>
          <a:ext cx="1259821" cy="3963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Higher attendance</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Children more attentive in class</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Better learning outcomes</a:t>
          </a:r>
          <a:endParaRPr lang="en-GB" sz="1400" kern="1200" dirty="0"/>
        </a:p>
      </dsp:txBody>
      <dsp:txXfrm>
        <a:off x="6371795" y="962029"/>
        <a:ext cx="1186023" cy="3889295"/>
      </dsp:txXfrm>
    </dsp:sp>
    <dsp:sp modelId="{325D391E-F8E6-451A-94BD-EC512F0BF5BA}">
      <dsp:nvSpPr>
        <dsp:cNvPr id="0" name=""/>
        <dsp:cNvSpPr/>
      </dsp:nvSpPr>
      <dsp:spPr>
        <a:xfrm>
          <a:off x="7527666" y="566700"/>
          <a:ext cx="404886" cy="3136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7527666" y="629432"/>
        <a:ext cx="310788" cy="188195"/>
      </dsp:txXfrm>
    </dsp:sp>
    <dsp:sp modelId="{974C2543-C75B-4269-AA41-1819E02ED8CC}">
      <dsp:nvSpPr>
        <dsp:cNvPr id="0" name=""/>
        <dsp:cNvSpPr/>
      </dsp:nvSpPr>
      <dsp:spPr>
        <a:xfrm>
          <a:off x="8100619" y="521930"/>
          <a:ext cx="1259821"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accent4"/>
              </a:solidFill>
            </a:rPr>
            <a:t>Impact</a:t>
          </a:r>
          <a:endParaRPr lang="en-GB" sz="1100" kern="1200" dirty="0">
            <a:solidFill>
              <a:schemeClr val="accent4"/>
            </a:solidFill>
          </a:endParaRPr>
        </a:p>
      </dsp:txBody>
      <dsp:txXfrm>
        <a:off x="8100619" y="521930"/>
        <a:ext cx="1259821" cy="403200"/>
      </dsp:txXfrm>
    </dsp:sp>
    <dsp:sp modelId="{E9D95960-195B-4D87-B576-CEAC881FBFB8}">
      <dsp:nvSpPr>
        <dsp:cNvPr id="0" name=""/>
        <dsp:cNvSpPr/>
      </dsp:nvSpPr>
      <dsp:spPr>
        <a:xfrm>
          <a:off x="8358654" y="925130"/>
          <a:ext cx="1259821" cy="3963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Higher productivity</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Better </a:t>
          </a:r>
          <a:r>
            <a:rPr lang="en-US" sz="1400" kern="1200" dirty="0" err="1" smtClean="0"/>
            <a:t>labour</a:t>
          </a:r>
          <a:r>
            <a:rPr lang="en-US" sz="1400" kern="1200" dirty="0" smtClean="0"/>
            <a:t> market outcomes</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US" sz="1400" kern="1200" dirty="0" smtClean="0"/>
            <a:t>Better life</a:t>
          </a: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8395553" y="962029"/>
        <a:ext cx="1186023" cy="3889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A8F09-D284-4DD5-A694-892CE6853253}">
      <dsp:nvSpPr>
        <dsp:cNvPr id="0" name=""/>
        <dsp:cNvSpPr/>
      </dsp:nvSpPr>
      <dsp:spPr>
        <a:xfrm>
          <a:off x="4229" y="1940295"/>
          <a:ext cx="1849154" cy="1109492"/>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Inputs</a:t>
          </a:r>
          <a:endParaRPr lang="en-GB" sz="3100" kern="1200" dirty="0"/>
        </a:p>
      </dsp:txBody>
      <dsp:txXfrm>
        <a:off x="36725" y="1972791"/>
        <a:ext cx="1784162" cy="1044500"/>
      </dsp:txXfrm>
    </dsp:sp>
    <dsp:sp modelId="{C3011770-8213-467B-AF6D-1EB666DB2674}">
      <dsp:nvSpPr>
        <dsp:cNvPr id="0" name=""/>
        <dsp:cNvSpPr/>
      </dsp:nvSpPr>
      <dsp:spPr>
        <a:xfrm>
          <a:off x="2038298" y="2265746"/>
          <a:ext cx="392020" cy="45859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2038298" y="2357464"/>
        <a:ext cx="274414" cy="275154"/>
      </dsp:txXfrm>
    </dsp:sp>
    <dsp:sp modelId="{13C071E5-3959-43A3-9442-3FAB0A612F0D}">
      <dsp:nvSpPr>
        <dsp:cNvPr id="0" name=""/>
        <dsp:cNvSpPr/>
      </dsp:nvSpPr>
      <dsp:spPr>
        <a:xfrm>
          <a:off x="2593045" y="1940295"/>
          <a:ext cx="1849154" cy="1109492"/>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Processes</a:t>
          </a:r>
          <a:endParaRPr lang="en-GB" sz="3100" kern="1200" dirty="0"/>
        </a:p>
      </dsp:txBody>
      <dsp:txXfrm>
        <a:off x="2625541" y="1972791"/>
        <a:ext cx="1784162" cy="1044500"/>
      </dsp:txXfrm>
    </dsp:sp>
    <dsp:sp modelId="{CF0B5919-2123-456C-B811-5E97DB760DAB}">
      <dsp:nvSpPr>
        <dsp:cNvPr id="0" name=""/>
        <dsp:cNvSpPr/>
      </dsp:nvSpPr>
      <dsp:spPr>
        <a:xfrm>
          <a:off x="4627114" y="2265746"/>
          <a:ext cx="392020" cy="45859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627114" y="2357464"/>
        <a:ext cx="274414" cy="275154"/>
      </dsp:txXfrm>
    </dsp:sp>
    <dsp:sp modelId="{C9E7D5DE-003F-4AB7-8EB5-B6F339890011}">
      <dsp:nvSpPr>
        <dsp:cNvPr id="0" name=""/>
        <dsp:cNvSpPr/>
      </dsp:nvSpPr>
      <dsp:spPr>
        <a:xfrm>
          <a:off x="5181860" y="1940295"/>
          <a:ext cx="1849154" cy="1109492"/>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Outputs</a:t>
          </a:r>
          <a:endParaRPr lang="en-GB" sz="3100" kern="1200" dirty="0"/>
        </a:p>
      </dsp:txBody>
      <dsp:txXfrm>
        <a:off x="5214356" y="1972791"/>
        <a:ext cx="1784162" cy="1044500"/>
      </dsp:txXfrm>
    </dsp:sp>
    <dsp:sp modelId="{991CDBFB-F073-4A1C-90E7-6E3CAB3B3191}">
      <dsp:nvSpPr>
        <dsp:cNvPr id="0" name=""/>
        <dsp:cNvSpPr/>
      </dsp:nvSpPr>
      <dsp:spPr>
        <a:xfrm>
          <a:off x="7215930" y="2265746"/>
          <a:ext cx="392020" cy="45859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7215930" y="2357464"/>
        <a:ext cx="274414" cy="275154"/>
      </dsp:txXfrm>
    </dsp:sp>
    <dsp:sp modelId="{248A035A-DA05-4164-8EC3-63D103CEFA1A}">
      <dsp:nvSpPr>
        <dsp:cNvPr id="0" name=""/>
        <dsp:cNvSpPr/>
      </dsp:nvSpPr>
      <dsp:spPr>
        <a:xfrm>
          <a:off x="7770676" y="1940295"/>
          <a:ext cx="1849154" cy="1109492"/>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Outcomes</a:t>
          </a:r>
          <a:endParaRPr lang="en-GB" sz="3100" kern="1200" dirty="0"/>
        </a:p>
      </dsp:txBody>
      <dsp:txXfrm>
        <a:off x="7803172" y="1972791"/>
        <a:ext cx="1784162" cy="104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A8F09-D284-4DD5-A694-892CE6853253}">
      <dsp:nvSpPr>
        <dsp:cNvPr id="0" name=""/>
        <dsp:cNvSpPr/>
      </dsp:nvSpPr>
      <dsp:spPr>
        <a:xfrm>
          <a:off x="2984" y="1467410"/>
          <a:ext cx="3133412" cy="2055263"/>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Inputs</a:t>
          </a:r>
          <a:endParaRPr lang="en-GB" sz="3600" kern="1200" dirty="0"/>
        </a:p>
      </dsp:txBody>
      <dsp:txXfrm>
        <a:off x="63181" y="1527607"/>
        <a:ext cx="3013018" cy="1934869"/>
      </dsp:txXfrm>
    </dsp:sp>
    <dsp:sp modelId="{C3011770-8213-467B-AF6D-1EB666DB2674}">
      <dsp:nvSpPr>
        <dsp:cNvPr id="0" name=""/>
        <dsp:cNvSpPr/>
      </dsp:nvSpPr>
      <dsp:spPr>
        <a:xfrm>
          <a:off x="3398145" y="2170474"/>
          <a:ext cx="554906" cy="64913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3398145" y="2300301"/>
        <a:ext cx="388434" cy="389481"/>
      </dsp:txXfrm>
    </dsp:sp>
    <dsp:sp modelId="{13C071E5-3959-43A3-9442-3FAB0A612F0D}">
      <dsp:nvSpPr>
        <dsp:cNvPr id="0" name=""/>
        <dsp:cNvSpPr/>
      </dsp:nvSpPr>
      <dsp:spPr>
        <a:xfrm>
          <a:off x="4183389" y="2347804"/>
          <a:ext cx="1671314" cy="294475"/>
        </a:xfrm>
        <a:prstGeom prst="roundRect">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Processes</a:t>
          </a:r>
          <a:endParaRPr lang="en-GB" sz="800" kern="1200" dirty="0"/>
        </a:p>
      </dsp:txBody>
      <dsp:txXfrm>
        <a:off x="4197764" y="2362179"/>
        <a:ext cx="1642564" cy="265725"/>
      </dsp:txXfrm>
    </dsp:sp>
    <dsp:sp modelId="{CF0B5919-2123-456C-B811-5E97DB760DAB}">
      <dsp:nvSpPr>
        <dsp:cNvPr id="0" name=""/>
        <dsp:cNvSpPr/>
      </dsp:nvSpPr>
      <dsp:spPr>
        <a:xfrm rot="21538199">
          <a:off x="6116406" y="2145755"/>
          <a:ext cx="554995" cy="64913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6116419" y="2277079"/>
        <a:ext cx="388497" cy="389481"/>
      </dsp:txXfrm>
    </dsp:sp>
    <dsp:sp modelId="{C9E7D5DE-003F-4AB7-8EB5-B6F339890011}">
      <dsp:nvSpPr>
        <dsp:cNvPr id="0" name=""/>
        <dsp:cNvSpPr/>
      </dsp:nvSpPr>
      <dsp:spPr>
        <a:xfrm>
          <a:off x="6901696" y="2357364"/>
          <a:ext cx="922190" cy="191077"/>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Outputs</a:t>
          </a:r>
          <a:endParaRPr lang="en-GB" sz="800" kern="1200" dirty="0"/>
        </a:p>
      </dsp:txBody>
      <dsp:txXfrm>
        <a:off x="6907292" y="2362960"/>
        <a:ext cx="910998" cy="179885"/>
      </dsp:txXfrm>
    </dsp:sp>
    <dsp:sp modelId="{991CDBFB-F073-4A1C-90E7-6E3CAB3B3191}">
      <dsp:nvSpPr>
        <dsp:cNvPr id="0" name=""/>
        <dsp:cNvSpPr/>
      </dsp:nvSpPr>
      <dsp:spPr>
        <a:xfrm rot="76911">
          <a:off x="8085565" y="2150718"/>
          <a:ext cx="555044" cy="64913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GB" sz="600" kern="1200"/>
        </a:p>
      </dsp:txBody>
      <dsp:txXfrm>
        <a:off x="8085586" y="2278682"/>
        <a:ext cx="388531" cy="389481"/>
      </dsp:txXfrm>
    </dsp:sp>
    <dsp:sp modelId="{248A035A-DA05-4164-8EC3-63D103CEFA1A}">
      <dsp:nvSpPr>
        <dsp:cNvPr id="0" name=""/>
        <dsp:cNvSpPr/>
      </dsp:nvSpPr>
      <dsp:spPr>
        <a:xfrm>
          <a:off x="8870879" y="2325049"/>
          <a:ext cx="750196" cy="339984"/>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Outcomes</a:t>
          </a:r>
          <a:endParaRPr lang="en-GB" sz="800" kern="1200" dirty="0"/>
        </a:p>
      </dsp:txBody>
      <dsp:txXfrm>
        <a:off x="8880837" y="2335007"/>
        <a:ext cx="730280" cy="320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8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9E221F-FD97-4770-BEA5-3E2837015749}" type="slidenum">
              <a:rPr lang="en-US"/>
              <a:pPr/>
              <a:t>‹#›</a:t>
            </a:fld>
            <a:endParaRPr lang="en-US"/>
          </a:p>
        </p:txBody>
      </p:sp>
    </p:spTree>
    <p:extLst>
      <p:ext uri="{BB962C8B-B14F-4D97-AF65-F5344CB8AC3E}">
        <p14:creationId xmlns:p14="http://schemas.microsoft.com/office/powerpoint/2010/main" val="375478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E4F975-7FF0-4AA3-9B1B-787438176634}" type="slidenum">
              <a:rPr lang="en-US"/>
              <a:pPr/>
              <a:t>‹#›</a:t>
            </a:fld>
            <a:endParaRPr lang="en-US"/>
          </a:p>
        </p:txBody>
      </p:sp>
    </p:spTree>
    <p:extLst>
      <p:ext uri="{BB962C8B-B14F-4D97-AF65-F5344CB8AC3E}">
        <p14:creationId xmlns:p14="http://schemas.microsoft.com/office/powerpoint/2010/main" val="1514593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5425602-0851-4E45-A7FC-0E53C4F0DA06}" type="slidenum">
              <a:rPr lang="en-US" altLang="en-US">
                <a:latin typeface="Arial" charset="0"/>
              </a:rPr>
              <a:pPr>
                <a:spcBef>
                  <a:spcPct val="0"/>
                </a:spcBef>
              </a:pPr>
              <a:t>17</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DD9859E-D18A-4A20-A4E8-264430D4B604}" type="slidenum">
              <a:rPr lang="en-US" altLang="en-US">
                <a:latin typeface="Arial" charset="0"/>
              </a:rPr>
              <a:pPr>
                <a:spcBef>
                  <a:spcPct val="0"/>
                </a:spcBef>
              </a:pPr>
              <a:t>29</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15"/>
          <p:cNvSpPr txBox="1">
            <a:spLocks noChangeArrowheads="1"/>
          </p:cNvSpPr>
          <p:nvPr userDrawn="1"/>
        </p:nvSpPr>
        <p:spPr bwMode="auto">
          <a:xfrm>
            <a:off x="106363" y="7209631"/>
            <a:ext cx="10480675" cy="186532"/>
          </a:xfrm>
          <a:prstGeom prst="rect">
            <a:avLst/>
          </a:prstGeom>
          <a:solidFill>
            <a:schemeClr val="accent1">
              <a:lumMod val="75000"/>
            </a:schemeClr>
          </a:solidFill>
          <a:ln w="9525">
            <a:solidFill>
              <a:schemeClr val="accent1">
                <a:lumMod val="75000"/>
              </a:schemeClr>
            </a:solidFill>
            <a:miter lim="800000"/>
            <a:headEnd/>
            <a:tailEnd/>
          </a:ln>
          <a:effectLst/>
        </p:spPr>
        <p:txBody>
          <a:bodyPr lIns="162000" tIns="10800" rIns="54000" bIns="10800"/>
          <a:lstStyle/>
          <a:p>
            <a:pPr defTabSz="1042988">
              <a:spcBef>
                <a:spcPct val="50000"/>
              </a:spcBef>
              <a:tabLst>
                <a:tab pos="10188575" algn="r"/>
              </a:tabLst>
            </a:pPr>
            <a:endParaRPr lang="en-US" sz="1200" b="0" dirty="0">
              <a:solidFill>
                <a:srgbClr val="008000"/>
              </a:solidFill>
              <a:latin typeface="Century Gothic" pitchFamily="34" charset="0"/>
            </a:endParaRPr>
          </a:p>
        </p:txBody>
      </p:sp>
      <p:sp>
        <p:nvSpPr>
          <p:cNvPr id="5137" name="Rectangle 17"/>
          <p:cNvSpPr>
            <a:spLocks noGrp="1" noChangeArrowheads="1"/>
          </p:cNvSpPr>
          <p:nvPr>
            <p:ph type="ctrTitle"/>
          </p:nvPr>
        </p:nvSpPr>
        <p:spPr>
          <a:xfrm>
            <a:off x="774700" y="504031"/>
            <a:ext cx="9090025" cy="1720850"/>
          </a:xfrm>
        </p:spPr>
        <p:txBody>
          <a:bodyPr lIns="104400"/>
          <a:lstStyle>
            <a:lvl1pPr algn="ctr">
              <a:defRPr>
                <a:solidFill>
                  <a:srgbClr val="376092"/>
                </a:solidFill>
              </a:defRPr>
            </a:lvl1pPr>
          </a:lstStyle>
          <a:p>
            <a:r>
              <a:rPr lang="en-US" dirty="0"/>
              <a:t>Click to edit Master title style</a:t>
            </a:r>
          </a:p>
        </p:txBody>
      </p:sp>
      <p:sp>
        <p:nvSpPr>
          <p:cNvPr id="5138" name="Rectangle 18"/>
          <p:cNvSpPr>
            <a:spLocks noGrp="1" noChangeArrowheads="1"/>
          </p:cNvSpPr>
          <p:nvPr>
            <p:ph type="subTitle" idx="1"/>
          </p:nvPr>
        </p:nvSpPr>
        <p:spPr>
          <a:xfrm>
            <a:off x="796925" y="2790031"/>
            <a:ext cx="9064625" cy="4244163"/>
          </a:xfrm>
        </p:spPr>
        <p:txBody>
          <a:bodyPr/>
          <a:lstStyle>
            <a:lvl1pPr marL="0" indent="0" algn="ctr">
              <a:buFontTx/>
              <a:buNone/>
              <a:defRPr sz="2400">
                <a:solidFill>
                  <a:schemeClr val="tx1">
                    <a:lumMod val="65000"/>
                    <a:lumOff val="35000"/>
                  </a:schemeClr>
                </a:solidFill>
              </a:defRPr>
            </a:lvl1pPr>
          </a:lstStyle>
          <a:p>
            <a:r>
              <a:rPr lang="en-US" dirty="0"/>
              <a:t>Click to edit Master subtitle style</a:t>
            </a:r>
          </a:p>
        </p:txBody>
      </p:sp>
      <p:sp>
        <p:nvSpPr>
          <p:cNvPr id="6" name="TextBox 5"/>
          <p:cNvSpPr txBox="1"/>
          <p:nvPr userDrawn="1"/>
        </p:nvSpPr>
        <p:spPr>
          <a:xfrm>
            <a:off x="12700" y="2485231"/>
            <a:ext cx="10693400" cy="45719"/>
          </a:xfrm>
          <a:prstGeom prst="rect">
            <a:avLst/>
          </a:prstGeom>
          <a:solidFill>
            <a:srgbClr val="E0BB24"/>
          </a:solidFill>
        </p:spPr>
        <p:txBody>
          <a:bodyPr wrap="squar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Rectangle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Rectangle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A899AD7-114F-4875-96BF-4476D83749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704850"/>
            <a:ext cx="2538413" cy="62865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0" y="704850"/>
            <a:ext cx="7467600" cy="628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Rectangle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Rectangle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5FE876D-F21B-40B9-8CA0-E397854EAF2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6831"/>
            <a:ext cx="10158413" cy="1014413"/>
          </a:xfrm>
          <a:noFill/>
        </p:spPr>
        <p:txBody>
          <a:bodyPr/>
          <a:lstStyle>
            <a:lvl1pPr algn="r">
              <a:defRPr>
                <a:solidFill>
                  <a:srgbClr val="376092"/>
                </a:solidFill>
                <a:latin typeface="Calibri"/>
                <a:cs typeface="Calibri"/>
              </a:defRPr>
            </a:lvl1pPr>
          </a:lstStyle>
          <a:p>
            <a:r>
              <a:rPr lang="en-US" dirty="0"/>
              <a:t>Click to edit Master title style</a:t>
            </a:r>
            <a:endParaRPr lang="nb-NO" dirty="0"/>
          </a:p>
        </p:txBody>
      </p:sp>
      <p:sp>
        <p:nvSpPr>
          <p:cNvPr id="3" name="Content Placeholder 2"/>
          <p:cNvSpPr>
            <a:spLocks noGrp="1"/>
          </p:cNvSpPr>
          <p:nvPr>
            <p:ph idx="1"/>
          </p:nvPr>
        </p:nvSpPr>
        <p:spPr>
          <a:xfrm>
            <a:off x="534988" y="1760537"/>
            <a:ext cx="9623425" cy="5392711"/>
          </a:xfrm>
        </p:spPr>
        <p:txBody>
          <a:bodyPr/>
          <a:lstStyle>
            <a:lvl1pPr>
              <a:defRPr>
                <a:latin typeface="Calibri"/>
                <a:cs typeface="Calibri"/>
              </a:defRPr>
            </a:lvl1pPr>
            <a:lvl2pPr>
              <a:defRPr>
                <a:latin typeface="Calibri"/>
                <a:cs typeface="Calibri"/>
              </a:defRPr>
            </a:lvl2pPr>
            <a:lvl3pPr marL="1385888" indent="-342900">
              <a:buClr>
                <a:srgbClr val="68A22E"/>
              </a:buClr>
              <a:buFont typeface="Arial"/>
              <a:buChar cha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p:nvPr userDrawn="1"/>
        </p:nvPicPr>
        <p:blipFill rotWithShape="1">
          <a:blip r:embed="rId2">
            <a:alphaModFix amt="0"/>
          </a:blip>
          <a:srcRect l="7151" t="6138" r="7541" b="10668"/>
          <a:stretch/>
        </p:blipFill>
        <p:spPr bwMode="auto">
          <a:xfrm>
            <a:off x="241300" y="123031"/>
            <a:ext cx="1447800" cy="990600"/>
          </a:xfrm>
          <a:prstGeom prst="rect">
            <a:avLst/>
          </a:prstGeom>
          <a:ln>
            <a:noFill/>
          </a:ln>
          <a:effectLst>
            <a:softEdge rad="112500"/>
          </a:effectLst>
          <a:extLst>
            <a:ext uri="{53640926-AAD7-44D8-BBD7-CCE9431645EC}">
              <a14:shadowObscured xmlns:a14="http://schemas.microsoft.com/office/drawing/2010/main"/>
            </a:ext>
          </a:extLst>
        </p:spPr>
      </p:pic>
      <p:sp>
        <p:nvSpPr>
          <p:cNvPr id="6" name="TextBox 5"/>
          <p:cNvSpPr txBox="1"/>
          <p:nvPr userDrawn="1"/>
        </p:nvSpPr>
        <p:spPr>
          <a:xfrm>
            <a:off x="0" y="1113631"/>
            <a:ext cx="10693400" cy="45719"/>
          </a:xfrm>
          <a:prstGeom prst="rect">
            <a:avLst/>
          </a:prstGeom>
          <a:solidFill>
            <a:srgbClr val="E0BB24"/>
          </a:solidFill>
        </p:spPr>
        <p:txBody>
          <a:bodyPr wrap="square" rtlCol="0">
            <a:sp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solidFill>
                  <a:srgbClr val="376092"/>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534988" y="1760538"/>
            <a:ext cx="4735512" cy="523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5422900" y="1760538"/>
            <a:ext cx="4735513" cy="523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1096308-014E-4D63-9234-DF8B9D957C9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8" name="Rectangle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9" name="Rectangle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603464C-A64D-416D-9910-DAE42252A2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Rectangle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Rectangle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60EAA47-CDCE-432F-92D2-C58AE8EA49A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Rectangle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Rectangle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CFD0F3E-94EF-4244-AFB0-8ADA835FDD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9A75030-F48D-49CF-81FB-C2FACE4C0A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511175" y="7178675"/>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noChangeArrowheads="1"/>
          </p:cNvSpPr>
          <p:nvPr>
            <p:ph type="ftr" sz="quarter" idx="11"/>
          </p:nvPr>
        </p:nvSpPr>
        <p:spPr>
          <a:xfrm>
            <a:off x="3629025" y="7178675"/>
            <a:ext cx="3387725" cy="203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6"/>
          <p:cNvSpPr>
            <a:spLocks noGrp="1" noChangeArrowheads="1"/>
          </p:cNvSpPr>
          <p:nvPr>
            <p:ph type="sldNum" sz="quarter" idx="12"/>
          </p:nvPr>
        </p:nvSpPr>
        <p:spPr>
          <a:xfrm>
            <a:off x="7639050" y="7162800"/>
            <a:ext cx="2495550" cy="203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148FE08-C823-48E4-AFB6-E01E74219D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6831"/>
            <a:ext cx="10158413" cy="1014413"/>
          </a:xfrm>
          <a:prstGeom prst="rect">
            <a:avLst/>
          </a:prstGeom>
          <a:noFill/>
          <a:ln w="9525">
            <a:noFill/>
            <a:miter lim="800000"/>
            <a:headEnd/>
            <a:tailEnd/>
          </a:ln>
        </p:spPr>
        <p:txBody>
          <a:bodyPr vert="horz" wrap="square" lIns="504000" tIns="52153" rIns="104306" bIns="52153"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34988" y="1760538"/>
            <a:ext cx="9623425" cy="5230812"/>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4" name="Text Box 20"/>
          <p:cNvSpPr txBox="1">
            <a:spLocks noChangeArrowheads="1"/>
          </p:cNvSpPr>
          <p:nvPr userDrawn="1"/>
        </p:nvSpPr>
        <p:spPr bwMode="auto">
          <a:xfrm>
            <a:off x="106363" y="7285830"/>
            <a:ext cx="10380662" cy="135733"/>
          </a:xfrm>
          <a:prstGeom prst="rect">
            <a:avLst/>
          </a:prstGeom>
          <a:solidFill>
            <a:schemeClr val="accent1">
              <a:lumMod val="75000"/>
            </a:schemeClr>
          </a:solidFill>
          <a:ln w="9525">
            <a:noFill/>
            <a:miter lim="800000"/>
            <a:headEnd/>
            <a:tailEnd/>
          </a:ln>
          <a:effectLst/>
        </p:spPr>
        <p:txBody>
          <a:bodyPr lIns="162000" tIns="10800" rIns="54000" bIns="10800" anchor="ctr"/>
          <a:lstStyle/>
          <a:p>
            <a:pPr defTabSz="1042988">
              <a:spcBef>
                <a:spcPct val="50000"/>
              </a:spcBef>
              <a:tabLst>
                <a:tab pos="10040938" algn="r"/>
                <a:tab pos="10188575" algn="r"/>
              </a:tabLst>
            </a:pPr>
            <a:r>
              <a:rPr lang="en-US" sz="1000" b="0" dirty="0">
                <a:solidFill>
                  <a:schemeClr val="tx2"/>
                </a:solidFill>
                <a:latin typeface="Century Gothic" pitchFamily="34" charset="0"/>
              </a:rPr>
              <a:t>	</a:t>
            </a:r>
          </a:p>
        </p:txBody>
      </p:sp>
      <p:sp>
        <p:nvSpPr>
          <p:cNvPr id="6" name="TextBox 5"/>
          <p:cNvSpPr txBox="1"/>
          <p:nvPr userDrawn="1"/>
        </p:nvSpPr>
        <p:spPr>
          <a:xfrm>
            <a:off x="12700" y="1113631"/>
            <a:ext cx="10693400" cy="45719"/>
          </a:xfrm>
          <a:prstGeom prst="rect">
            <a:avLst/>
          </a:prstGeom>
          <a:solidFill>
            <a:srgbClr val="E0BB24"/>
          </a:solidFill>
        </p:spPr>
        <p:txBody>
          <a:bodyPr wrap="square" rtlCol="0">
            <a:spAutoFit/>
          </a:bodyPr>
          <a:lstStyle/>
          <a:p>
            <a:endParaRPr lang="en-US" dirty="0"/>
          </a:p>
        </p:txBody>
      </p:sp>
      <p:pic>
        <p:nvPicPr>
          <p:cNvPr id="9" name="Picture 8"/>
          <p:cNvPicPr>
            <a:picLocks noChangeAspect="1"/>
          </p:cNvPicPr>
          <p:nvPr userDrawn="1"/>
        </p:nvPicPr>
        <p:blipFill>
          <a:blip r:embed="rId13"/>
          <a:stretch>
            <a:fillRect/>
          </a:stretch>
        </p:blipFill>
        <p:spPr>
          <a:xfrm>
            <a:off x="88900" y="275431"/>
            <a:ext cx="1981200" cy="633984"/>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5" r:id="rId2"/>
    <p:sldLayoutId id="2147483746"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1042988" rtl="0" eaLnBrk="1" fontAlgn="base" hangingPunct="1">
        <a:spcBef>
          <a:spcPct val="0"/>
        </a:spcBef>
        <a:spcAft>
          <a:spcPct val="0"/>
        </a:spcAft>
        <a:defRPr sz="3600" b="1">
          <a:solidFill>
            <a:schemeClr val="accent1">
              <a:lumMod val="75000"/>
            </a:schemeClr>
          </a:solidFill>
          <a:latin typeface="Calibri"/>
          <a:ea typeface="ＭＳ Ｐゴシック" charset="-128"/>
          <a:cs typeface="Calibri"/>
        </a:defRPr>
      </a:lvl1pPr>
      <a:lvl2pPr algn="l" defTabSz="1042988" rtl="0" eaLnBrk="1" fontAlgn="base" hangingPunct="1">
        <a:spcBef>
          <a:spcPct val="0"/>
        </a:spcBef>
        <a:spcAft>
          <a:spcPct val="0"/>
        </a:spcAft>
        <a:defRPr sz="3600" b="1">
          <a:solidFill>
            <a:srgbClr val="007298"/>
          </a:solidFill>
          <a:latin typeface="Arial Narrow" charset="0"/>
          <a:ea typeface="ＭＳ Ｐゴシック" charset="-128"/>
          <a:cs typeface="ＭＳ Ｐゴシック" charset="-128"/>
        </a:defRPr>
      </a:lvl2pPr>
      <a:lvl3pPr algn="l" defTabSz="1042988" rtl="0" eaLnBrk="1" fontAlgn="base" hangingPunct="1">
        <a:spcBef>
          <a:spcPct val="0"/>
        </a:spcBef>
        <a:spcAft>
          <a:spcPct val="0"/>
        </a:spcAft>
        <a:defRPr sz="3600" b="1">
          <a:solidFill>
            <a:srgbClr val="007298"/>
          </a:solidFill>
          <a:latin typeface="Arial Narrow" charset="0"/>
          <a:ea typeface="ＭＳ Ｐゴシック" charset="-128"/>
          <a:cs typeface="ＭＳ Ｐゴシック" charset="-128"/>
        </a:defRPr>
      </a:lvl3pPr>
      <a:lvl4pPr algn="l" defTabSz="1042988" rtl="0" eaLnBrk="1" fontAlgn="base" hangingPunct="1">
        <a:spcBef>
          <a:spcPct val="0"/>
        </a:spcBef>
        <a:spcAft>
          <a:spcPct val="0"/>
        </a:spcAft>
        <a:defRPr sz="3600" b="1">
          <a:solidFill>
            <a:srgbClr val="007298"/>
          </a:solidFill>
          <a:latin typeface="Arial Narrow" charset="0"/>
          <a:ea typeface="ＭＳ Ｐゴシック" charset="-128"/>
          <a:cs typeface="ＭＳ Ｐゴシック" charset="-128"/>
        </a:defRPr>
      </a:lvl4pPr>
      <a:lvl5pPr algn="l" defTabSz="1042988" rtl="0" eaLnBrk="1" fontAlgn="base" hangingPunct="1">
        <a:spcBef>
          <a:spcPct val="0"/>
        </a:spcBef>
        <a:spcAft>
          <a:spcPct val="0"/>
        </a:spcAft>
        <a:defRPr sz="3600" b="1">
          <a:solidFill>
            <a:srgbClr val="007298"/>
          </a:solidFill>
          <a:latin typeface="Arial Narrow" charset="0"/>
          <a:ea typeface="ＭＳ Ｐゴシック" charset="-128"/>
          <a:cs typeface="ＭＳ Ｐゴシック" charset="-128"/>
        </a:defRPr>
      </a:lvl5pPr>
      <a:lvl6pPr marL="457200" algn="l" defTabSz="1042988" rtl="0" eaLnBrk="1" fontAlgn="base" hangingPunct="1">
        <a:spcBef>
          <a:spcPct val="0"/>
        </a:spcBef>
        <a:spcAft>
          <a:spcPct val="0"/>
        </a:spcAft>
        <a:defRPr sz="3600" b="1">
          <a:solidFill>
            <a:srgbClr val="007298"/>
          </a:solidFill>
          <a:latin typeface="Arial Narrow" charset="0"/>
        </a:defRPr>
      </a:lvl6pPr>
      <a:lvl7pPr marL="914400" algn="l" defTabSz="1042988" rtl="0" eaLnBrk="1" fontAlgn="base" hangingPunct="1">
        <a:spcBef>
          <a:spcPct val="0"/>
        </a:spcBef>
        <a:spcAft>
          <a:spcPct val="0"/>
        </a:spcAft>
        <a:defRPr sz="3600" b="1">
          <a:solidFill>
            <a:srgbClr val="007298"/>
          </a:solidFill>
          <a:latin typeface="Arial Narrow" charset="0"/>
        </a:defRPr>
      </a:lvl7pPr>
      <a:lvl8pPr marL="1371600" algn="l" defTabSz="1042988" rtl="0" eaLnBrk="1" fontAlgn="base" hangingPunct="1">
        <a:spcBef>
          <a:spcPct val="0"/>
        </a:spcBef>
        <a:spcAft>
          <a:spcPct val="0"/>
        </a:spcAft>
        <a:defRPr sz="3600" b="1">
          <a:solidFill>
            <a:srgbClr val="007298"/>
          </a:solidFill>
          <a:latin typeface="Arial Narrow" charset="0"/>
        </a:defRPr>
      </a:lvl8pPr>
      <a:lvl9pPr marL="1828800" algn="l" defTabSz="1042988" rtl="0" eaLnBrk="1" fontAlgn="base" hangingPunct="1">
        <a:spcBef>
          <a:spcPct val="0"/>
        </a:spcBef>
        <a:spcAft>
          <a:spcPct val="0"/>
        </a:spcAft>
        <a:defRPr sz="3600" b="1">
          <a:solidFill>
            <a:srgbClr val="007298"/>
          </a:solidFill>
          <a:latin typeface="Arial Narrow" charset="0"/>
        </a:defRPr>
      </a:lvl9pPr>
    </p:titleStyle>
    <p:bodyStyle>
      <a:lvl1pPr marL="390525" indent="-390525" algn="l" defTabSz="1042988" rtl="0" eaLnBrk="1" fontAlgn="base" hangingPunct="1">
        <a:spcBef>
          <a:spcPct val="20000"/>
        </a:spcBef>
        <a:spcAft>
          <a:spcPct val="0"/>
        </a:spcAft>
        <a:buClr>
          <a:srgbClr val="007298"/>
        </a:buClr>
        <a:buSzPct val="85000"/>
        <a:buChar char="•"/>
        <a:defRPr sz="3200">
          <a:solidFill>
            <a:schemeClr val="tx1">
              <a:lumMod val="65000"/>
              <a:lumOff val="35000"/>
            </a:schemeClr>
          </a:solidFill>
          <a:latin typeface="Calibri"/>
          <a:ea typeface="ＭＳ Ｐゴシック" charset="-128"/>
          <a:cs typeface="Calibri"/>
        </a:defRPr>
      </a:lvl1pPr>
      <a:lvl2pPr marL="847725" indent="-325438" algn="l" defTabSz="1042988" rtl="0" eaLnBrk="1" fontAlgn="base" hangingPunct="1">
        <a:spcBef>
          <a:spcPct val="20000"/>
        </a:spcBef>
        <a:spcAft>
          <a:spcPct val="0"/>
        </a:spcAft>
        <a:buClr>
          <a:srgbClr val="007298"/>
        </a:buClr>
        <a:buSzPct val="85000"/>
        <a:buChar char="–"/>
        <a:defRPr sz="2800">
          <a:solidFill>
            <a:schemeClr val="tx1">
              <a:lumMod val="65000"/>
              <a:lumOff val="35000"/>
            </a:schemeClr>
          </a:solidFill>
          <a:latin typeface="Calibri"/>
          <a:ea typeface="ＭＳ Ｐゴシック" charset="-128"/>
          <a:cs typeface="Calibri"/>
        </a:defRPr>
      </a:lvl2pPr>
      <a:lvl3pPr marL="1303338" indent="-260350" algn="l" defTabSz="1042988" rtl="0" eaLnBrk="1" fontAlgn="base" hangingPunct="1">
        <a:spcBef>
          <a:spcPct val="20000"/>
        </a:spcBef>
        <a:spcAft>
          <a:spcPct val="0"/>
        </a:spcAft>
        <a:buClr>
          <a:srgbClr val="68A22E"/>
        </a:buClr>
        <a:buSzPct val="85000"/>
        <a:buChar char="•"/>
        <a:defRPr sz="2400">
          <a:solidFill>
            <a:schemeClr val="tx1">
              <a:lumMod val="65000"/>
              <a:lumOff val="35000"/>
            </a:schemeClr>
          </a:solidFill>
          <a:latin typeface="Calibri"/>
          <a:ea typeface="ＭＳ Ｐゴシック" charset="-128"/>
          <a:cs typeface="Calibri"/>
        </a:defRPr>
      </a:lvl3pPr>
      <a:lvl4pPr marL="1825625" indent="-260350" algn="l" defTabSz="1042988" rtl="0" eaLnBrk="1" fontAlgn="base" hangingPunct="1">
        <a:spcBef>
          <a:spcPct val="20000"/>
        </a:spcBef>
        <a:spcAft>
          <a:spcPct val="0"/>
        </a:spcAft>
        <a:buClr>
          <a:srgbClr val="68A22E"/>
        </a:buClr>
        <a:buSzPct val="85000"/>
        <a:buChar char="–"/>
        <a:defRPr sz="2000">
          <a:solidFill>
            <a:schemeClr val="tx1">
              <a:lumMod val="65000"/>
              <a:lumOff val="35000"/>
            </a:schemeClr>
          </a:solidFill>
          <a:latin typeface="Calibri"/>
          <a:ea typeface="ＭＳ Ｐゴシック" charset="-128"/>
          <a:cs typeface="Calibri"/>
        </a:defRPr>
      </a:lvl4pPr>
      <a:lvl5pPr marL="2346325" indent="-260350" algn="l" defTabSz="1042988" rtl="0" eaLnBrk="1" fontAlgn="base" hangingPunct="1">
        <a:spcBef>
          <a:spcPct val="20000"/>
        </a:spcBef>
        <a:spcAft>
          <a:spcPct val="0"/>
        </a:spcAft>
        <a:buClr>
          <a:srgbClr val="007298"/>
        </a:buClr>
        <a:buSzPct val="85000"/>
        <a:buChar char="»"/>
        <a:defRPr sz="2000">
          <a:solidFill>
            <a:schemeClr val="tx1">
              <a:lumMod val="65000"/>
              <a:lumOff val="35000"/>
            </a:schemeClr>
          </a:solidFill>
          <a:latin typeface="Calibri"/>
          <a:ea typeface="ＭＳ Ｐゴシック" charset="-128"/>
          <a:cs typeface="Calibri"/>
        </a:defRPr>
      </a:lvl5pPr>
      <a:lvl6pPr marL="28035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6pPr>
      <a:lvl7pPr marL="32607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7pPr>
      <a:lvl8pPr marL="37179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8pPr>
      <a:lvl9pPr marL="41751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jpg"/></Relationships>
</file>

<file path=ppt/slides/_rels/slide6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jpeg"/></Relationships>
</file>

<file path=ppt/slides/_rels/slide6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58.jpe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17411" name="Rectangle 3"/>
          <p:cNvSpPr>
            <a:spLocks noGrp="1" noChangeArrowheads="1"/>
          </p:cNvSpPr>
          <p:nvPr>
            <p:ph type="subTitle" idx="1"/>
          </p:nvPr>
        </p:nvSpPr>
        <p:spPr>
          <a:xfrm>
            <a:off x="930275" y="3018631"/>
            <a:ext cx="9064625" cy="3352800"/>
          </a:xfrm>
        </p:spPr>
        <p:txBody>
          <a:bodyPr/>
          <a:lstStyle/>
          <a:p>
            <a:pPr eaLnBrk="1" hangingPunct="1"/>
            <a:r>
              <a:rPr lang="en-US" sz="3600" dirty="0">
                <a:solidFill>
                  <a:srgbClr val="376092"/>
                </a:solidFill>
                <a:ea typeface="ＭＳ Ｐゴシック" pitchFamily="34" charset="-128"/>
              </a:rPr>
              <a:t>Howard White</a:t>
            </a:r>
          </a:p>
          <a:p>
            <a:pPr eaLnBrk="1" hangingPunct="1"/>
            <a:r>
              <a:rPr lang="en-US" sz="2800" dirty="0">
                <a:solidFill>
                  <a:srgbClr val="376092"/>
                </a:solidFill>
                <a:ea typeface="ＭＳ Ｐゴシック" pitchFamily="34" charset="-128"/>
              </a:rPr>
              <a:t>CEO, Campbell Collaboration</a:t>
            </a:r>
          </a:p>
          <a:p>
            <a:pPr eaLnBrk="1" hangingPunct="1"/>
            <a:endParaRPr lang="en-US" dirty="0">
              <a:solidFill>
                <a:schemeClr val="tx2"/>
              </a:solidFill>
              <a:ea typeface="ＭＳ Ｐゴシック" pitchFamily="34" charset="-128"/>
            </a:endParaRPr>
          </a:p>
          <a:p>
            <a:pPr eaLnBrk="1" hangingPunct="1"/>
            <a:endParaRPr lang="en-US" dirty="0">
              <a:solidFill>
                <a:schemeClr val="tx2"/>
              </a:solidFill>
              <a:ea typeface="ＭＳ Ｐゴシック" pitchFamily="34" charset="-128"/>
            </a:endParaRPr>
          </a:p>
          <a:p>
            <a:pPr eaLnBrk="1" hangingPunct="1"/>
            <a:endParaRPr lang="en-US" dirty="0">
              <a:solidFill>
                <a:schemeClr val="tx2"/>
              </a:solidFill>
              <a:ea typeface="ＭＳ Ｐゴシック" pitchFamily="34" charset="-128"/>
            </a:endParaRPr>
          </a:p>
          <a:p>
            <a:pPr eaLnBrk="1" hangingPunct="1"/>
            <a:endParaRPr lang="en-US" dirty="0">
              <a:solidFill>
                <a:schemeClr val="tx2"/>
              </a:solidFill>
              <a:ea typeface="ＭＳ Ｐゴシック" pitchFamily="34" charset="-128"/>
            </a:endParaRPr>
          </a:p>
          <a:p>
            <a:r>
              <a:rPr lang="en-US" sz="2000" dirty="0" smtClean="0">
                <a:solidFill>
                  <a:srgbClr val="376092"/>
                </a:solidFill>
                <a:ea typeface="ＭＳ Ｐゴシック" pitchFamily="34" charset="-128"/>
              </a:rPr>
              <a:t>Uganda Evaluation Week, 11-15 February 2019</a:t>
            </a:r>
            <a:endParaRPr lang="en-US" sz="2000" dirty="0">
              <a:solidFill>
                <a:srgbClr val="376092"/>
              </a:solidFill>
              <a:ea typeface="ＭＳ Ｐゴシック" pitchFamily="34" charset="-128"/>
            </a:endParaRPr>
          </a:p>
          <a:p>
            <a:endParaRPr lang="en-US" sz="2000" dirty="0">
              <a:solidFill>
                <a:srgbClr val="376092"/>
              </a:solidFill>
              <a:ea typeface="ＭＳ Ｐゴシック" pitchFamily="34" charset="-128"/>
            </a:endParaRPr>
          </a:p>
          <a:p>
            <a:endParaRPr lang="en-US" sz="2000" dirty="0">
              <a:solidFill>
                <a:srgbClr val="376092"/>
              </a:solidFill>
              <a:ea typeface="ＭＳ Ｐゴシック" pitchFamily="34" charset="-128"/>
            </a:endParaRPr>
          </a:p>
        </p:txBody>
      </p:sp>
      <p:pic>
        <p:nvPicPr>
          <p:cNvPr id="7" name="Picture 6"/>
          <p:cNvPicPr>
            <a:picLocks noChangeAspect="1"/>
          </p:cNvPicPr>
          <p:nvPr/>
        </p:nvPicPr>
        <p:blipFill>
          <a:blip r:embed="rId2"/>
          <a:stretch>
            <a:fillRect/>
          </a:stretch>
        </p:blipFill>
        <p:spPr>
          <a:xfrm>
            <a:off x="3746500" y="4695031"/>
            <a:ext cx="3200400" cy="1024128"/>
          </a:xfrm>
          <a:prstGeom prst="rect">
            <a:avLst/>
          </a:prstGeom>
        </p:spPr>
      </p:pic>
      <p:sp>
        <p:nvSpPr>
          <p:cNvPr id="8" name="Rectangle 3"/>
          <p:cNvSpPr txBox="1">
            <a:spLocks noChangeArrowheads="1"/>
          </p:cNvSpPr>
          <p:nvPr/>
        </p:nvSpPr>
        <p:spPr bwMode="auto">
          <a:xfrm>
            <a:off x="55562" y="656431"/>
            <a:ext cx="10528300" cy="156845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lvl1pPr marL="0" indent="0" algn="ctr" defTabSz="1042988" rtl="0" eaLnBrk="1" fontAlgn="base" hangingPunct="1">
              <a:spcBef>
                <a:spcPct val="20000"/>
              </a:spcBef>
              <a:spcAft>
                <a:spcPct val="0"/>
              </a:spcAft>
              <a:buClr>
                <a:srgbClr val="007298"/>
              </a:buClr>
              <a:buSzPct val="85000"/>
              <a:buFontTx/>
              <a:buNone/>
              <a:defRPr sz="2400">
                <a:solidFill>
                  <a:schemeClr val="tx1">
                    <a:lumMod val="65000"/>
                    <a:lumOff val="35000"/>
                  </a:schemeClr>
                </a:solidFill>
                <a:latin typeface="Calibri"/>
                <a:ea typeface="ＭＳ Ｐゴシック" charset="-128"/>
                <a:cs typeface="Calibri"/>
              </a:defRPr>
            </a:lvl1pPr>
            <a:lvl2pPr marL="847725" indent="-325438" algn="l" defTabSz="1042988" rtl="0" eaLnBrk="1" fontAlgn="base" hangingPunct="1">
              <a:spcBef>
                <a:spcPct val="20000"/>
              </a:spcBef>
              <a:spcAft>
                <a:spcPct val="0"/>
              </a:spcAft>
              <a:buClr>
                <a:srgbClr val="007298"/>
              </a:buClr>
              <a:buSzPct val="85000"/>
              <a:buChar char="–"/>
              <a:defRPr sz="2800">
                <a:solidFill>
                  <a:schemeClr val="tx1">
                    <a:lumMod val="65000"/>
                    <a:lumOff val="35000"/>
                  </a:schemeClr>
                </a:solidFill>
                <a:latin typeface="Calibri"/>
                <a:ea typeface="ＭＳ Ｐゴシック" charset="-128"/>
                <a:cs typeface="Calibri"/>
              </a:defRPr>
            </a:lvl2pPr>
            <a:lvl3pPr marL="1303338" indent="-260350" algn="l" defTabSz="1042988" rtl="0" eaLnBrk="1" fontAlgn="base" hangingPunct="1">
              <a:spcBef>
                <a:spcPct val="20000"/>
              </a:spcBef>
              <a:spcAft>
                <a:spcPct val="0"/>
              </a:spcAft>
              <a:buClr>
                <a:srgbClr val="68A22E"/>
              </a:buClr>
              <a:buSzPct val="85000"/>
              <a:buChar char="•"/>
              <a:defRPr sz="2400">
                <a:solidFill>
                  <a:schemeClr val="tx1">
                    <a:lumMod val="65000"/>
                    <a:lumOff val="35000"/>
                  </a:schemeClr>
                </a:solidFill>
                <a:latin typeface="Calibri"/>
                <a:ea typeface="ＭＳ Ｐゴシック" charset="-128"/>
                <a:cs typeface="Calibri"/>
              </a:defRPr>
            </a:lvl3pPr>
            <a:lvl4pPr marL="1825625" indent="-260350" algn="l" defTabSz="1042988" rtl="0" eaLnBrk="1" fontAlgn="base" hangingPunct="1">
              <a:spcBef>
                <a:spcPct val="20000"/>
              </a:spcBef>
              <a:spcAft>
                <a:spcPct val="0"/>
              </a:spcAft>
              <a:buClr>
                <a:srgbClr val="68A22E"/>
              </a:buClr>
              <a:buSzPct val="85000"/>
              <a:buChar char="–"/>
              <a:defRPr sz="2000">
                <a:solidFill>
                  <a:schemeClr val="tx1">
                    <a:lumMod val="65000"/>
                    <a:lumOff val="35000"/>
                  </a:schemeClr>
                </a:solidFill>
                <a:latin typeface="Calibri"/>
                <a:ea typeface="ＭＳ Ｐゴシック" charset="-128"/>
                <a:cs typeface="Calibri"/>
              </a:defRPr>
            </a:lvl4pPr>
            <a:lvl5pPr marL="2346325" indent="-260350" algn="l" defTabSz="1042988" rtl="0" eaLnBrk="1" fontAlgn="base" hangingPunct="1">
              <a:spcBef>
                <a:spcPct val="20000"/>
              </a:spcBef>
              <a:spcAft>
                <a:spcPct val="0"/>
              </a:spcAft>
              <a:buClr>
                <a:srgbClr val="007298"/>
              </a:buClr>
              <a:buSzPct val="85000"/>
              <a:buChar char="»"/>
              <a:defRPr sz="2000">
                <a:solidFill>
                  <a:schemeClr val="tx1">
                    <a:lumMod val="65000"/>
                    <a:lumOff val="35000"/>
                  </a:schemeClr>
                </a:solidFill>
                <a:latin typeface="Calibri"/>
                <a:ea typeface="ＭＳ Ｐゴシック" charset="-128"/>
                <a:cs typeface="Calibri"/>
              </a:defRPr>
            </a:lvl5pPr>
            <a:lvl6pPr marL="28035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6pPr>
            <a:lvl7pPr marL="32607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7pPr>
            <a:lvl8pPr marL="37179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8pPr>
            <a:lvl9pPr marL="4175125" indent="-260350" algn="l" defTabSz="1042988" rtl="0" eaLnBrk="1" fontAlgn="base" hangingPunct="1">
              <a:spcBef>
                <a:spcPct val="20000"/>
              </a:spcBef>
              <a:spcAft>
                <a:spcPct val="0"/>
              </a:spcAft>
              <a:buClr>
                <a:srgbClr val="007298"/>
              </a:buClr>
              <a:buSzPct val="85000"/>
              <a:buChar char="»"/>
              <a:defRPr>
                <a:solidFill>
                  <a:schemeClr val="tx1"/>
                </a:solidFill>
                <a:latin typeface="+mn-lt"/>
                <a:ea typeface="ＭＳ Ｐゴシック" charset="-128"/>
              </a:defRPr>
            </a:lvl9pPr>
          </a:lstStyle>
          <a:p>
            <a:r>
              <a:rPr lang="en-US" sz="4400" dirty="0" smtClean="0">
                <a:solidFill>
                  <a:srgbClr val="376092"/>
                </a:solidFill>
                <a:ea typeface="ＭＳ Ｐゴシック" pitchFamily="34" charset="-128"/>
              </a:rPr>
              <a:t>Theory of change and</a:t>
            </a:r>
          </a:p>
          <a:p>
            <a:r>
              <a:rPr lang="en-US" sz="4400" dirty="0">
                <a:solidFill>
                  <a:srgbClr val="376092"/>
                </a:solidFill>
                <a:ea typeface="ＭＳ Ｐゴシック" pitchFamily="34" charset="-128"/>
              </a:rPr>
              <a:t>m</a:t>
            </a:r>
            <a:r>
              <a:rPr lang="en-US" sz="4400" dirty="0" smtClean="0">
                <a:solidFill>
                  <a:srgbClr val="376092"/>
                </a:solidFill>
                <a:ea typeface="ＭＳ Ｐゴシック" pitchFamily="34" charset="-128"/>
              </a:rPr>
              <a:t>id-level theory</a:t>
            </a:r>
            <a:endParaRPr lang="en-US" sz="4400" dirty="0">
              <a:solidFill>
                <a:srgbClr val="376092"/>
              </a:solidFill>
              <a:ea typeface="ＭＳ Ｐゴシック" pitchFamily="34" charset="-128"/>
            </a:endParaRPr>
          </a:p>
        </p:txBody>
      </p:sp>
      <p:sp>
        <p:nvSpPr>
          <p:cNvPr id="3" name="Rectangle 2"/>
          <p:cNvSpPr/>
          <p:nvPr/>
        </p:nvSpPr>
        <p:spPr>
          <a:xfrm>
            <a:off x="1917700" y="6466734"/>
            <a:ext cx="6567824" cy="461665"/>
          </a:xfrm>
          <a:prstGeom prst="rect">
            <a:avLst/>
          </a:prstGeom>
        </p:spPr>
        <p:txBody>
          <a:bodyPr wrap="none">
            <a:spAutoFit/>
          </a:bodyPr>
          <a:lstStyle/>
          <a:p>
            <a:pPr eaLnBrk="1" hangingPunct="1"/>
            <a:r>
              <a:rPr lang="en-GB" altLang="en-US" sz="2400" dirty="0" smtClean="0">
                <a:latin typeface="Georgia" panose="02040502050405020303" pitchFamily="18" charset="0"/>
              </a:rPr>
              <a:t>  </a:t>
            </a:r>
            <a:r>
              <a:rPr lang="en-GB" altLang="en-US" sz="2400" dirty="0">
                <a:latin typeface="Georgia" panose="02040502050405020303" pitchFamily="18" charset="0"/>
              </a:rPr>
              <a:t>@</a:t>
            </a:r>
            <a:r>
              <a:rPr lang="en-GB" altLang="en-US" sz="2400" dirty="0" err="1">
                <a:latin typeface="Georgia" panose="02040502050405020303" pitchFamily="18" charset="0"/>
              </a:rPr>
              <a:t>campbellreviews</a:t>
            </a:r>
            <a:r>
              <a:rPr lang="en-GB" altLang="en-US" sz="2400" dirty="0">
                <a:latin typeface="Georgia" panose="02040502050405020303" pitchFamily="18" charset="0"/>
              </a:rPr>
              <a:t>   @</a:t>
            </a:r>
            <a:r>
              <a:rPr lang="en-GB" altLang="en-US" sz="2400" dirty="0" err="1">
                <a:latin typeface="Georgia" panose="02040502050405020303" pitchFamily="18" charset="0"/>
              </a:rPr>
              <a:t>HowardNWhite</a:t>
            </a:r>
            <a:endParaRPr lang="en-GB" altLang="en-US" sz="2400" dirty="0">
              <a:latin typeface="Georgia" panose="020405020504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6397181"/>
            <a:ext cx="654863" cy="531218"/>
          </a:xfrm>
          <a:prstGeom prst="rect">
            <a:avLst/>
          </a:prstGeom>
        </p:spPr>
      </p:pic>
    </p:spTree>
    <p:extLst>
      <p:ext uri="{BB962C8B-B14F-4D97-AF65-F5344CB8AC3E}">
        <p14:creationId xmlns:p14="http://schemas.microsoft.com/office/powerpoint/2010/main" val="22032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56447" y="168028"/>
            <a:ext cx="9624060" cy="1008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rgbClr val="FF0000"/>
                </a:solidFill>
              </a:rPr>
              <a:t>Lessons from BINP</a:t>
            </a:r>
          </a:p>
        </p:txBody>
      </p:sp>
      <p:sp>
        <p:nvSpPr>
          <p:cNvPr id="16387" name="Content Placeholder 2"/>
          <p:cNvSpPr>
            <a:spLocks noGrp="1"/>
          </p:cNvSpPr>
          <p:nvPr>
            <p:ph idx="1"/>
          </p:nvPr>
        </p:nvSpPr>
        <p:spPr>
          <a:xfrm>
            <a:off x="534670" y="1092183"/>
            <a:ext cx="9624060" cy="4990084"/>
          </a:xfrm>
        </p:spPr>
        <p:txBody>
          <a:bodyPr/>
          <a:lstStyle/>
          <a:p>
            <a:r>
              <a:rPr lang="en-US" altLang="en-US" smtClean="0"/>
              <a:t>Apparent successes can turn out to be failures </a:t>
            </a:r>
          </a:p>
          <a:p>
            <a:r>
              <a:rPr lang="en-US" altLang="en-US" smtClean="0"/>
              <a:t>Outcome monitoring does not tell us impact and can be misleading: only rigorous impact evaluation does this</a:t>
            </a:r>
          </a:p>
          <a:p>
            <a:r>
              <a:rPr lang="en-US" altLang="en-US" smtClean="0"/>
              <a:t>A theory based impact evaluation shows if something is working </a:t>
            </a:r>
            <a:r>
              <a:rPr lang="en-US" altLang="en-US" u="sng" smtClean="0"/>
              <a:t>and</a:t>
            </a:r>
            <a:r>
              <a:rPr lang="en-US" altLang="en-US" smtClean="0"/>
              <a:t> why,and so has more lessons for policy</a:t>
            </a:r>
          </a:p>
          <a:p>
            <a:r>
              <a:rPr lang="en-US" altLang="en-US" smtClean="0"/>
              <a:t>But the attribution analysis matters</a:t>
            </a:r>
          </a:p>
          <a:p>
            <a:r>
              <a:rPr lang="en-US" altLang="en-US" smtClean="0"/>
              <a:t>And independence can matter</a:t>
            </a:r>
          </a:p>
          <a:p>
            <a:endParaRPr lang="en-US" altLang="en-US" smtClean="0"/>
          </a:p>
        </p:txBody>
      </p:sp>
      <p:sp>
        <p:nvSpPr>
          <p:cNvPr id="2" name="Oval 1"/>
          <p:cNvSpPr/>
          <p:nvPr/>
        </p:nvSpPr>
        <p:spPr>
          <a:xfrm>
            <a:off x="1019215" y="1428239"/>
            <a:ext cx="9713172" cy="52928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GB"/>
          </a:p>
        </p:txBody>
      </p:sp>
      <p:sp>
        <p:nvSpPr>
          <p:cNvPr id="3" name="TextBox 2"/>
          <p:cNvSpPr txBox="1">
            <a:spLocks noChangeArrowheads="1"/>
          </p:cNvSpPr>
          <p:nvPr/>
        </p:nvSpPr>
        <p:spPr bwMode="auto">
          <a:xfrm>
            <a:off x="2762462" y="1986583"/>
            <a:ext cx="6610972" cy="435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600"/>
              <a:t>Outcome monitoring cannot tell us about results – what difference we made…</a:t>
            </a:r>
          </a:p>
          <a:p>
            <a:pPr eaLnBrk="1" hangingPunct="1">
              <a:spcBef>
                <a:spcPct val="0"/>
              </a:spcBef>
              <a:buFontTx/>
              <a:buNone/>
            </a:pPr>
            <a:r>
              <a:rPr lang="en-GB" altLang="en-US" sz="4600"/>
              <a:t>Only impact evaluation can do that</a:t>
            </a:r>
          </a:p>
        </p:txBody>
      </p:sp>
    </p:spTree>
    <p:extLst>
      <p:ext uri="{BB962C8B-B14F-4D97-AF65-F5344CB8AC3E}">
        <p14:creationId xmlns:p14="http://schemas.microsoft.com/office/powerpoint/2010/main" val="3410675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amond(in)">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amond(in)">
                                      <p:cBhvr>
                                        <p:cTn id="17" dur="2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amond(in)">
                                      <p:cBhvr>
                                        <p:cTn id="22" dur="20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diamond(in)">
                                      <p:cBhvr>
                                        <p:cTn id="27" dur="2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267335" y="168029"/>
            <a:ext cx="9178502" cy="7053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chemeClr val="bg1"/>
                </a:solidFill>
              </a:rPr>
              <a:t>What is a theory of change?</a:t>
            </a:r>
            <a:endParaRPr lang="en-GB" altLang="en-US" smtClean="0">
              <a:solidFill>
                <a:schemeClr val="bg1"/>
              </a:solidFill>
            </a:endParaRPr>
          </a:p>
        </p:txBody>
      </p:sp>
      <p:sp>
        <p:nvSpPr>
          <p:cNvPr id="14339" name="Content Placeholder 2"/>
          <p:cNvSpPr>
            <a:spLocks noGrp="1"/>
          </p:cNvSpPr>
          <p:nvPr>
            <p:ph idx="1"/>
          </p:nvPr>
        </p:nvSpPr>
        <p:spPr>
          <a:xfrm>
            <a:off x="712893" y="1848309"/>
            <a:ext cx="9624060" cy="5158112"/>
          </a:xfrm>
        </p:spPr>
        <p:txBody>
          <a:bodyPr/>
          <a:lstStyle/>
          <a:p>
            <a:pPr marL="0" indent="0">
              <a:buNone/>
            </a:pPr>
            <a:r>
              <a:rPr lang="en-US" altLang="en-US" smtClean="0"/>
              <a:t>A theory of change documents the causal links between inputs, processes, outputs and intermediate and final outcomes, and identifies the underlying assumptions. </a:t>
            </a:r>
          </a:p>
          <a:p>
            <a:pPr marL="0" indent="0">
              <a:buNone/>
            </a:pPr>
            <a:endParaRPr lang="en-US" altLang="en-US" smtClean="0"/>
          </a:p>
          <a:p>
            <a:pPr marL="0" indent="0">
              <a:buNone/>
            </a:pPr>
            <a:r>
              <a:rPr lang="en-US" altLang="en-US" smtClean="0"/>
              <a:t>Assumptions are what needs to be true for this causal chain to operate.</a:t>
            </a:r>
            <a:endParaRPr lang="en-GB" altLang="en-US" smtClean="0"/>
          </a:p>
        </p:txBody>
      </p:sp>
    </p:spTree>
    <p:extLst>
      <p:ext uri="{BB962C8B-B14F-4D97-AF65-F5344CB8AC3E}">
        <p14:creationId xmlns:p14="http://schemas.microsoft.com/office/powerpoint/2010/main" val="528087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one</a:t>
            </a:r>
            <a:endParaRPr lang="en-US" dirty="0"/>
          </a:p>
        </p:txBody>
      </p:sp>
      <p:sp>
        <p:nvSpPr>
          <p:cNvPr id="3" name="Content Placeholder 2"/>
          <p:cNvSpPr>
            <a:spLocks noGrp="1"/>
          </p:cNvSpPr>
          <p:nvPr>
            <p:ph idx="1"/>
          </p:nvPr>
        </p:nvSpPr>
        <p:spPr/>
        <p:txBody>
          <a:bodyPr/>
          <a:lstStyle/>
          <a:p>
            <a:r>
              <a:rPr lang="en-US" sz="6000" dirty="0" smtClean="0"/>
              <a:t>Pick the main outcomes of interest for your topic area</a:t>
            </a:r>
          </a:p>
          <a:p>
            <a:r>
              <a:rPr lang="en-US" sz="6000" dirty="0" smtClean="0"/>
              <a:t>Select a specific intervention to achieve those outcomes</a:t>
            </a:r>
            <a:endParaRPr lang="en-US" sz="6000" dirty="0"/>
          </a:p>
        </p:txBody>
      </p:sp>
    </p:spTree>
    <p:extLst>
      <p:ext uri="{BB962C8B-B14F-4D97-AF65-F5344CB8AC3E}">
        <p14:creationId xmlns:p14="http://schemas.microsoft.com/office/powerpoint/2010/main" val="392373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45558" y="168028"/>
            <a:ext cx="8822055"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smtClean="0">
                <a:solidFill>
                  <a:schemeClr val="tx1"/>
                </a:solidFill>
              </a:rPr>
              <a:t>Overview </a:t>
            </a:r>
            <a:r>
              <a:rPr lang="en-US" altLang="en-US" sz="4000" dirty="0" err="1" smtClean="0">
                <a:solidFill>
                  <a:schemeClr val="tx1"/>
                </a:solidFill>
              </a:rPr>
              <a:t>ToC</a:t>
            </a:r>
            <a:r>
              <a:rPr lang="en-US" altLang="en-US" sz="4000" dirty="0" smtClean="0">
                <a:solidFill>
                  <a:schemeClr val="tx1"/>
                </a:solidFill>
              </a:rPr>
              <a:t> </a:t>
            </a:r>
            <a:r>
              <a:rPr lang="en-US" altLang="en-US" sz="4000" dirty="0">
                <a:solidFill>
                  <a:schemeClr val="tx1"/>
                </a:solidFill>
              </a:rPr>
              <a:t>for school feeding</a:t>
            </a:r>
            <a:endParaRPr lang="en-GB" altLang="en-US" sz="4000" dirty="0">
              <a:solidFill>
                <a:schemeClr val="tx1"/>
              </a:solidFill>
            </a:endParaRPr>
          </a:p>
        </p:txBody>
      </p:sp>
      <p:sp>
        <p:nvSpPr>
          <p:cNvPr id="15363" name="TextBox 11"/>
          <p:cNvSpPr txBox="1">
            <a:spLocks noChangeArrowheads="1"/>
          </p:cNvSpPr>
          <p:nvPr/>
        </p:nvSpPr>
        <p:spPr bwMode="auto">
          <a:xfrm>
            <a:off x="1693122" y="4617271"/>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23" name="TextBox 22"/>
          <p:cNvSpPr txBox="1">
            <a:spLocks noChangeArrowheads="1"/>
          </p:cNvSpPr>
          <p:nvPr/>
        </p:nvSpPr>
        <p:spPr bwMode="auto">
          <a:xfrm>
            <a:off x="7647258" y="1721806"/>
            <a:ext cx="1736102" cy="284453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algn="ctr" eaLnBrk="1" hangingPunct="1">
              <a:defRPr/>
            </a:pPr>
            <a:r>
              <a:rPr lang="en-US" altLang="en-US" sz="1600" dirty="0">
                <a:solidFill>
                  <a:srgbClr val="FFFFFF"/>
                </a:solidFill>
              </a:rPr>
              <a:t>Better </a:t>
            </a:r>
          </a:p>
          <a:p>
            <a:pPr algn="ctr" eaLnBrk="1" hangingPunct="1">
              <a:defRPr/>
            </a:pPr>
            <a:r>
              <a:rPr lang="en-US" altLang="en-US" sz="1600" dirty="0">
                <a:solidFill>
                  <a:srgbClr val="FFFFFF"/>
                </a:solidFill>
              </a:rPr>
              <a:t>learning</a:t>
            </a:r>
          </a:p>
          <a:p>
            <a:pPr algn="ctr" eaLnBrk="1" hangingPunct="1">
              <a:defRPr/>
            </a:pPr>
            <a:r>
              <a:rPr lang="en-US" altLang="en-US" sz="1600" dirty="0">
                <a:solidFill>
                  <a:srgbClr val="FFFFFF"/>
                </a:solidFill>
              </a:rPr>
              <a:t>outcomes</a:t>
            </a: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p:txBody>
      </p:sp>
      <p:sp>
        <p:nvSpPr>
          <p:cNvPr id="21" name="TextBox 20"/>
          <p:cNvSpPr txBox="1"/>
          <p:nvPr/>
        </p:nvSpPr>
        <p:spPr>
          <a:xfrm>
            <a:off x="3982178" y="3484833"/>
            <a:ext cx="1364522" cy="12440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endParaRPr lang="en-US" sz="1600" dirty="0"/>
          </a:p>
          <a:p>
            <a:pPr algn="ctr" eaLnBrk="1" hangingPunct="1">
              <a:defRPr/>
            </a:pPr>
            <a:r>
              <a:rPr lang="en-US" sz="1600" dirty="0"/>
              <a:t>Higher</a:t>
            </a:r>
          </a:p>
          <a:p>
            <a:pPr algn="ctr" eaLnBrk="1" hangingPunct="1">
              <a:defRPr/>
            </a:pPr>
            <a:r>
              <a:rPr lang="en-US" sz="1600" dirty="0"/>
              <a:t>attendance</a:t>
            </a:r>
          </a:p>
          <a:p>
            <a:pPr algn="ctr" eaLnBrk="1" hangingPunct="1">
              <a:defRPr/>
            </a:pPr>
            <a:endParaRPr lang="en-US" sz="1300" dirty="0"/>
          </a:p>
          <a:p>
            <a:pPr eaLnBrk="1" hangingPunct="1">
              <a:defRPr/>
            </a:pPr>
            <a:endParaRPr lang="en-US" sz="1300" dirty="0"/>
          </a:p>
        </p:txBody>
      </p:sp>
      <p:sp>
        <p:nvSpPr>
          <p:cNvPr id="22" name="TextBox 21"/>
          <p:cNvSpPr txBox="1">
            <a:spLocks noChangeArrowheads="1"/>
          </p:cNvSpPr>
          <p:nvPr/>
        </p:nvSpPr>
        <p:spPr bwMode="auto">
          <a:xfrm>
            <a:off x="5872088" y="1722288"/>
            <a:ext cx="1247563" cy="149031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600" dirty="0"/>
          </a:p>
          <a:p>
            <a:pPr algn="ctr" eaLnBrk="1" hangingPunct="1">
              <a:defRPr/>
            </a:pPr>
            <a:r>
              <a:rPr lang="en-US" altLang="en-US" sz="1600" dirty="0"/>
              <a:t>Children</a:t>
            </a:r>
          </a:p>
          <a:p>
            <a:pPr algn="ctr" eaLnBrk="1" hangingPunct="1">
              <a:defRPr/>
            </a:pPr>
            <a:r>
              <a:rPr lang="en-US" altLang="en-US" sz="1600" dirty="0"/>
              <a:t>more</a:t>
            </a:r>
          </a:p>
          <a:p>
            <a:pPr algn="ctr" eaLnBrk="1" hangingPunct="1">
              <a:defRPr/>
            </a:pPr>
            <a:r>
              <a:rPr lang="en-US" altLang="en-US" sz="1600" dirty="0"/>
              <a:t>attentive</a:t>
            </a:r>
          </a:p>
          <a:p>
            <a:pPr eaLnBrk="1" hangingPunct="1">
              <a:defRPr/>
            </a:pPr>
            <a:endParaRPr lang="en-US" altLang="en-US" sz="1300" dirty="0"/>
          </a:p>
          <a:p>
            <a:pPr eaLnBrk="1" hangingPunct="1">
              <a:defRPr/>
            </a:pPr>
            <a:endParaRPr lang="en-US" altLang="en-US" sz="1300" dirty="0"/>
          </a:p>
        </p:txBody>
      </p:sp>
      <p:sp>
        <p:nvSpPr>
          <p:cNvPr id="15369" name="TextBox 8"/>
          <p:cNvSpPr txBox="1">
            <a:spLocks noChangeArrowheads="1"/>
          </p:cNvSpPr>
          <p:nvPr/>
        </p:nvSpPr>
        <p:spPr bwMode="auto">
          <a:xfrm>
            <a:off x="1086049" y="4431741"/>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15370" name="TextBox 9"/>
          <p:cNvSpPr txBox="1">
            <a:spLocks noChangeArrowheads="1"/>
          </p:cNvSpPr>
          <p:nvPr/>
        </p:nvSpPr>
        <p:spPr bwMode="auto">
          <a:xfrm>
            <a:off x="1249421" y="4587517"/>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15371" name="TextBox 10"/>
          <p:cNvSpPr txBox="1">
            <a:spLocks noChangeArrowheads="1"/>
          </p:cNvSpPr>
          <p:nvPr/>
        </p:nvSpPr>
        <p:spPr bwMode="auto">
          <a:xfrm>
            <a:off x="1414648" y="4743293"/>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19" name="TextBox 18"/>
          <p:cNvSpPr txBox="1">
            <a:spLocks noChangeArrowheads="1"/>
          </p:cNvSpPr>
          <p:nvPr/>
        </p:nvSpPr>
        <p:spPr bwMode="auto">
          <a:xfrm>
            <a:off x="1800799" y="1580514"/>
            <a:ext cx="1557598" cy="338314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algn="ctr" eaLnBrk="1" hangingPunct="1">
              <a:defRPr/>
            </a:pPr>
            <a:r>
              <a:rPr lang="en-US" altLang="en-US" sz="1600" dirty="0"/>
              <a:t>Nutritious meals</a:t>
            </a:r>
          </a:p>
          <a:p>
            <a:pPr algn="ctr" eaLnBrk="1" hangingPunct="1">
              <a:defRPr/>
            </a:pPr>
            <a:r>
              <a:rPr lang="en-US" altLang="en-US" sz="1600" dirty="0"/>
              <a:t>prepared and</a:t>
            </a:r>
          </a:p>
          <a:p>
            <a:pPr algn="ctr" eaLnBrk="1" hangingPunct="1">
              <a:defRPr/>
            </a:pPr>
            <a:r>
              <a:rPr lang="en-US" altLang="en-US" sz="1600" dirty="0"/>
              <a:t>served in correct</a:t>
            </a:r>
          </a:p>
          <a:p>
            <a:pPr algn="ctr" eaLnBrk="1" hangingPunct="1">
              <a:defRPr/>
            </a:pPr>
            <a:r>
              <a:rPr lang="en-US" altLang="en-US" sz="1600" dirty="0"/>
              <a:t>portions</a:t>
            </a:r>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p:txBody>
      </p:sp>
      <p:cxnSp>
        <p:nvCxnSpPr>
          <p:cNvPr id="77" name="Straight Arrow Connector 76"/>
          <p:cNvCxnSpPr>
            <a:endCxn id="21" idx="1"/>
          </p:cNvCxnSpPr>
          <p:nvPr/>
        </p:nvCxnSpPr>
        <p:spPr>
          <a:xfrm>
            <a:off x="3358396" y="4078181"/>
            <a:ext cx="623782" cy="287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5257589" y="2305136"/>
            <a:ext cx="575513" cy="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19652" y="235239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1" idx="3"/>
          </p:cNvCxnSpPr>
          <p:nvPr/>
        </p:nvCxnSpPr>
        <p:spPr>
          <a:xfrm flipV="1">
            <a:off x="5346700" y="4078181"/>
            <a:ext cx="2341038" cy="287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4"/>
          <p:cNvSpPr txBox="1">
            <a:spLocks noChangeArrowheads="1"/>
          </p:cNvSpPr>
          <p:nvPr/>
        </p:nvSpPr>
        <p:spPr bwMode="auto">
          <a:xfrm>
            <a:off x="3998886" y="1580515"/>
            <a:ext cx="1254989" cy="16134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300" dirty="0"/>
          </a:p>
          <a:p>
            <a:pPr eaLnBrk="1" hangingPunct="1">
              <a:defRPr/>
            </a:pPr>
            <a:endParaRPr lang="en-US" altLang="en-US" sz="1300" dirty="0"/>
          </a:p>
          <a:p>
            <a:pPr algn="ctr" eaLnBrk="1" hangingPunct="1">
              <a:defRPr/>
            </a:pPr>
            <a:r>
              <a:rPr lang="en-US" altLang="en-US" sz="1600" dirty="0"/>
              <a:t>Children eat the meals</a:t>
            </a:r>
          </a:p>
          <a:p>
            <a:pPr eaLnBrk="1" hangingPunct="1">
              <a:defRPr/>
            </a:pPr>
            <a:endParaRPr lang="en-US" altLang="en-US" sz="1600" dirty="0"/>
          </a:p>
          <a:p>
            <a:pPr eaLnBrk="1" hangingPunct="1">
              <a:defRPr/>
            </a:pPr>
            <a:endParaRPr lang="en-US" altLang="en-US" sz="800" dirty="0"/>
          </a:p>
        </p:txBody>
      </p:sp>
      <p:cxnSp>
        <p:nvCxnSpPr>
          <p:cNvPr id="39" name="Straight Arrow Connector 38"/>
          <p:cNvCxnSpPr/>
          <p:nvPr/>
        </p:nvCxnSpPr>
        <p:spPr>
          <a:xfrm>
            <a:off x="3358396" y="2320888"/>
            <a:ext cx="59407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Up Arrow 84"/>
          <p:cNvSpPr/>
          <p:nvPr/>
        </p:nvSpPr>
        <p:spPr>
          <a:xfrm>
            <a:off x="2227792" y="4893817"/>
            <a:ext cx="534670" cy="6511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GB"/>
          </a:p>
        </p:txBody>
      </p:sp>
      <p:sp>
        <p:nvSpPr>
          <p:cNvPr id="86" name="Oval 85"/>
          <p:cNvSpPr/>
          <p:nvPr/>
        </p:nvSpPr>
        <p:spPr>
          <a:xfrm>
            <a:off x="1241994" y="5693702"/>
            <a:ext cx="2678919" cy="1111435"/>
          </a:xfrm>
          <a:prstGeom prst="ellipse">
            <a:avLst/>
          </a:prstGeom>
          <a:solidFill>
            <a:srgbClr val="993366"/>
          </a:solidFill>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eaLnBrk="1" hangingPunct="1">
              <a:defRPr/>
            </a:pPr>
            <a:r>
              <a:rPr lang="en-US" altLang="en-US" sz="1500" dirty="0">
                <a:solidFill>
                  <a:schemeClr val="bg1"/>
                </a:solidFill>
              </a:rPr>
              <a:t>Food available in sufficient quantity and quality at right time</a:t>
            </a:r>
            <a:endParaRPr lang="en-GB" altLang="en-US" sz="1500" dirty="0">
              <a:solidFill>
                <a:schemeClr val="bg1"/>
              </a:solidFill>
            </a:endParaRPr>
          </a:p>
        </p:txBody>
      </p:sp>
      <p:sp>
        <p:nvSpPr>
          <p:cNvPr id="87" name="Up Arrow 86"/>
          <p:cNvSpPr/>
          <p:nvPr/>
        </p:nvSpPr>
        <p:spPr>
          <a:xfrm>
            <a:off x="6972988" y="4317972"/>
            <a:ext cx="534670" cy="13389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GB"/>
          </a:p>
        </p:txBody>
      </p:sp>
      <p:sp>
        <p:nvSpPr>
          <p:cNvPr id="88" name="Oval 87"/>
          <p:cNvSpPr/>
          <p:nvPr/>
        </p:nvSpPr>
        <p:spPr>
          <a:xfrm>
            <a:off x="6393762" y="5735709"/>
            <a:ext cx="2227792" cy="1027421"/>
          </a:xfrm>
          <a:prstGeom prst="ellipse">
            <a:avLst/>
          </a:prstGeom>
          <a:solidFill>
            <a:srgbClr val="993366"/>
          </a:solidFill>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eaLnBrk="1" hangingPunct="1">
              <a:defRPr/>
            </a:pPr>
            <a:endParaRPr lang="en-GB"/>
          </a:p>
        </p:txBody>
      </p:sp>
      <p:sp>
        <p:nvSpPr>
          <p:cNvPr id="89" name="TextBox 9"/>
          <p:cNvSpPr txBox="1">
            <a:spLocks noChangeArrowheads="1"/>
          </p:cNvSpPr>
          <p:nvPr/>
        </p:nvSpPr>
        <p:spPr bwMode="auto">
          <a:xfrm>
            <a:off x="6551564" y="5837226"/>
            <a:ext cx="2005013" cy="101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a:solidFill>
                  <a:schemeClr val="bg1"/>
                </a:solidFill>
              </a:rPr>
              <a:t>Other inputs (e.g. teachers) are present</a:t>
            </a:r>
          </a:p>
          <a:p>
            <a:pPr eaLnBrk="1" hangingPunct="1">
              <a:spcBef>
                <a:spcPct val="0"/>
              </a:spcBef>
              <a:buFontTx/>
              <a:buNone/>
            </a:pPr>
            <a:endParaRPr lang="en-GB" altLang="en-US" sz="1400"/>
          </a:p>
        </p:txBody>
      </p:sp>
      <p:sp>
        <p:nvSpPr>
          <p:cNvPr id="90" name="TextBox 5"/>
          <p:cNvSpPr txBox="1">
            <a:spLocks noChangeArrowheads="1"/>
          </p:cNvSpPr>
          <p:nvPr/>
        </p:nvSpPr>
        <p:spPr bwMode="auto">
          <a:xfrm>
            <a:off x="3761255" y="5163363"/>
            <a:ext cx="2584238"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t>Assumptions</a:t>
            </a:r>
            <a:endParaRPr lang="en-GB" altLang="en-US" sz="2700"/>
          </a:p>
        </p:txBody>
      </p:sp>
    </p:spTree>
    <p:extLst>
      <p:ext uri="{BB962C8B-B14F-4D97-AF65-F5344CB8AC3E}">
        <p14:creationId xmlns:p14="http://schemas.microsoft.com/office/powerpoint/2010/main" val="1880406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9" grpId="0" animBg="1"/>
      <p:bldP spid="52" grpId="0" animBg="1"/>
      <p:bldP spid="85" grpId="0" animBg="1"/>
      <p:bldP spid="86" grpId="0" animBg="1"/>
      <p:bldP spid="87" grpId="0" animBg="1"/>
      <p:bldP spid="88" grpId="0" animBg="1"/>
      <p:bldP spid="89"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0" y="252042"/>
            <a:ext cx="9624060"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3400" dirty="0">
                <a:solidFill>
                  <a:schemeClr val="tx1"/>
                </a:solidFill>
              </a:rPr>
              <a:t>Steps in building theory of change</a:t>
            </a:r>
          </a:p>
        </p:txBody>
      </p:sp>
      <p:sp>
        <p:nvSpPr>
          <p:cNvPr id="3" name="Content Placeholder 2"/>
          <p:cNvSpPr>
            <a:spLocks noGrp="1"/>
          </p:cNvSpPr>
          <p:nvPr>
            <p:ph idx="1"/>
          </p:nvPr>
        </p:nvSpPr>
        <p:spPr>
          <a:xfrm>
            <a:off x="445558" y="1344225"/>
            <a:ext cx="9624060" cy="4990084"/>
          </a:xfrm>
        </p:spPr>
        <p:txBody>
          <a:bodyPr/>
          <a:lstStyle/>
          <a:p>
            <a:pPr marL="586719" indent="-586719">
              <a:buFontTx/>
              <a:buAutoNum type="arabicPeriod"/>
            </a:pPr>
            <a:r>
              <a:rPr lang="en-US" altLang="en-US" dirty="0" smtClean="0"/>
              <a:t>Define intervention, objectives and outcomes</a:t>
            </a:r>
          </a:p>
          <a:p>
            <a:pPr marL="586719" indent="-586719">
              <a:buFontTx/>
              <a:buAutoNum type="arabicPeriod"/>
            </a:pPr>
            <a:r>
              <a:rPr lang="en-US" altLang="en-US" dirty="0" smtClean="0"/>
              <a:t>Lay out main steps in causal chain</a:t>
            </a:r>
          </a:p>
          <a:p>
            <a:pPr marL="586719" indent="-586719">
              <a:buFontTx/>
              <a:buAutoNum type="arabicPeriod"/>
            </a:pPr>
            <a:r>
              <a:rPr lang="en-US" altLang="en-US" dirty="0" smtClean="0"/>
              <a:t>Identify underlying assumptions</a:t>
            </a:r>
          </a:p>
          <a:p>
            <a:pPr marL="586719" indent="-586719">
              <a:buFontTx/>
              <a:buAutoNum type="arabicPeriod"/>
            </a:pPr>
            <a:r>
              <a:rPr lang="en-US" altLang="en-US" dirty="0" smtClean="0"/>
              <a:t>Add a temporal dimension</a:t>
            </a:r>
          </a:p>
          <a:p>
            <a:pPr marL="586719" indent="-586719">
              <a:buFontTx/>
              <a:buAutoNum type="arabicPeriod"/>
            </a:pPr>
            <a:r>
              <a:rPr lang="en-US" altLang="en-US" dirty="0" smtClean="0"/>
              <a:t>Identify key evaluation questions</a:t>
            </a:r>
          </a:p>
          <a:p>
            <a:pPr marL="586719" indent="-586719">
              <a:buFontTx/>
              <a:buAutoNum type="arabicPeriod"/>
            </a:pPr>
            <a:r>
              <a:rPr lang="en-US" altLang="en-US" dirty="0" smtClean="0"/>
              <a:t>Validate and revise</a:t>
            </a:r>
          </a:p>
          <a:p>
            <a:pPr marL="586719" indent="-586719">
              <a:buNone/>
            </a:pPr>
            <a:endParaRPr lang="en-US" altLang="en-US" dirty="0" smtClean="0"/>
          </a:p>
        </p:txBody>
      </p:sp>
    </p:spTree>
    <p:extLst>
      <p:ext uri="{BB962C8B-B14F-4D97-AF65-F5344CB8AC3E}">
        <p14:creationId xmlns:p14="http://schemas.microsoft.com/office/powerpoint/2010/main" val="3879467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67335" y="252042"/>
            <a:ext cx="9624060"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100" dirty="0">
                <a:solidFill>
                  <a:schemeClr val="tx1"/>
                </a:solidFill>
              </a:rPr>
              <a:t>Step One</a:t>
            </a:r>
            <a:r>
              <a:rPr lang="en-US" altLang="en-US" sz="3700" dirty="0"/>
              <a:t/>
            </a:r>
            <a:br>
              <a:rPr lang="en-US" altLang="en-US" sz="3700" dirty="0"/>
            </a:br>
            <a:endParaRPr lang="en-US" altLang="en-US" sz="3400" dirty="0">
              <a:solidFill>
                <a:schemeClr val="bg1"/>
              </a:solidFill>
            </a:endParaRPr>
          </a:p>
        </p:txBody>
      </p:sp>
      <p:sp>
        <p:nvSpPr>
          <p:cNvPr id="3" name="Content Placeholder 2"/>
          <p:cNvSpPr>
            <a:spLocks noGrp="1"/>
          </p:cNvSpPr>
          <p:nvPr>
            <p:ph idx="1"/>
          </p:nvPr>
        </p:nvSpPr>
        <p:spPr>
          <a:xfrm>
            <a:off x="445558" y="1344225"/>
            <a:ext cx="9624060" cy="4990084"/>
          </a:xfrm>
        </p:spPr>
        <p:txBody>
          <a:bodyPr/>
          <a:lstStyle/>
          <a:p>
            <a:pPr marL="0" indent="0">
              <a:buNone/>
              <a:defRPr/>
            </a:pPr>
            <a:r>
              <a:rPr lang="en-US" i="1" dirty="0" smtClean="0"/>
              <a:t>Clearly define the intervention, its objectives and outcomes of interest</a:t>
            </a:r>
          </a:p>
          <a:p>
            <a:pPr>
              <a:defRPr/>
            </a:pPr>
            <a:r>
              <a:rPr lang="en-US" dirty="0" smtClean="0"/>
              <a:t>Be precise in terms of outcome definition and proposed measurement</a:t>
            </a:r>
          </a:p>
          <a:p>
            <a:pPr>
              <a:defRPr/>
            </a:pPr>
            <a:r>
              <a:rPr lang="en-US" dirty="0" smtClean="0"/>
              <a:t>And unanticipated outcomes may be uncovered</a:t>
            </a:r>
          </a:p>
          <a:p>
            <a:pPr marL="0" indent="0">
              <a:buNone/>
              <a:defRPr/>
            </a:pPr>
            <a:endParaRPr lang="en-US" dirty="0"/>
          </a:p>
        </p:txBody>
      </p:sp>
    </p:spTree>
    <p:extLst>
      <p:ext uri="{BB962C8B-B14F-4D97-AF65-F5344CB8AC3E}">
        <p14:creationId xmlns:p14="http://schemas.microsoft.com/office/powerpoint/2010/main" val="40294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612900" y="275431"/>
            <a:ext cx="8554720" cy="6213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3400" dirty="0">
                <a:solidFill>
                  <a:schemeClr val="tx1"/>
                </a:solidFill>
              </a:rPr>
              <a:t>Define the intervention: school feeding</a:t>
            </a:r>
            <a:endParaRPr lang="en-GB" altLang="en-US" sz="3400" dirty="0">
              <a:solidFill>
                <a:schemeClr val="tx1"/>
              </a:solidFill>
            </a:endParaRPr>
          </a:p>
        </p:txBody>
      </p:sp>
      <p:sp>
        <p:nvSpPr>
          <p:cNvPr id="3" name="Content Placeholder 2"/>
          <p:cNvSpPr>
            <a:spLocks noGrp="1"/>
          </p:cNvSpPr>
          <p:nvPr>
            <p:ph sz="half" idx="1"/>
          </p:nvPr>
        </p:nvSpPr>
        <p:spPr>
          <a:xfrm>
            <a:off x="219066" y="1536757"/>
            <a:ext cx="4722918" cy="4654028"/>
          </a:xfrm>
        </p:spPr>
        <p:txBody>
          <a:bodyPr/>
          <a:lstStyle/>
          <a:p>
            <a:pPr>
              <a:defRPr/>
            </a:pPr>
            <a:r>
              <a:rPr lang="en-US" dirty="0" smtClean="0"/>
              <a:t>Which meal?</a:t>
            </a:r>
          </a:p>
          <a:p>
            <a:pPr>
              <a:defRPr/>
            </a:pPr>
            <a:r>
              <a:rPr lang="en-US" dirty="0" smtClean="0"/>
              <a:t>Do guidelines exist?</a:t>
            </a:r>
          </a:p>
          <a:p>
            <a:pPr>
              <a:defRPr/>
            </a:pPr>
            <a:r>
              <a:rPr lang="en-US" dirty="0" smtClean="0"/>
              <a:t>How is food to be procured?</a:t>
            </a:r>
          </a:p>
          <a:p>
            <a:pPr>
              <a:defRPr/>
            </a:pPr>
            <a:r>
              <a:rPr lang="en-US" dirty="0" smtClean="0"/>
              <a:t>What is planned to ensure parents know about it?</a:t>
            </a:r>
          </a:p>
          <a:p>
            <a:pPr>
              <a:defRPr/>
            </a:pPr>
            <a:r>
              <a:rPr lang="en-US" dirty="0" smtClean="0"/>
              <a:t>What training will be provided to those preparing food?</a:t>
            </a:r>
          </a:p>
          <a:p>
            <a:pPr marL="0" indent="0">
              <a:buNone/>
              <a:defRPr/>
            </a:pPr>
            <a:endParaRPr lang="en-US" dirty="0" smtClean="0"/>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985" y="2268379"/>
            <a:ext cx="5573192" cy="319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Box 1"/>
          <p:cNvSpPr txBox="1">
            <a:spLocks noChangeArrowheads="1"/>
          </p:cNvSpPr>
          <p:nvPr/>
        </p:nvSpPr>
        <p:spPr bwMode="auto">
          <a:xfrm>
            <a:off x="4980971" y="5193118"/>
            <a:ext cx="2495127" cy="2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t>Photo@Indian Express</a:t>
            </a:r>
          </a:p>
        </p:txBody>
      </p:sp>
    </p:spTree>
    <p:extLst>
      <p:ext uri="{BB962C8B-B14F-4D97-AF65-F5344CB8AC3E}">
        <p14:creationId xmlns:p14="http://schemas.microsoft.com/office/powerpoint/2010/main" val="84267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546100" y="46831"/>
            <a:ext cx="9624060" cy="6213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3400" dirty="0">
                <a:solidFill>
                  <a:schemeClr val="tx1"/>
                </a:solidFill>
              </a:rPr>
              <a:t>Be precise in variable definition </a:t>
            </a:r>
            <a:r>
              <a:rPr lang="en-US" altLang="en-US" sz="3400" dirty="0" smtClean="0">
                <a:solidFill>
                  <a:schemeClr val="tx1"/>
                </a:solidFill>
              </a:rPr>
              <a:t/>
            </a:r>
            <a:br>
              <a:rPr lang="en-US" altLang="en-US" sz="3400" dirty="0" smtClean="0">
                <a:solidFill>
                  <a:schemeClr val="tx1"/>
                </a:solidFill>
              </a:rPr>
            </a:br>
            <a:r>
              <a:rPr lang="en-US" altLang="en-US" sz="3400" dirty="0" smtClean="0">
                <a:solidFill>
                  <a:schemeClr val="tx1"/>
                </a:solidFill>
              </a:rPr>
              <a:t>and </a:t>
            </a:r>
            <a:r>
              <a:rPr lang="en-US" altLang="en-US" sz="3400" dirty="0">
                <a:solidFill>
                  <a:schemeClr val="tx1"/>
                </a:solidFill>
              </a:rPr>
              <a:t>data sources</a:t>
            </a:r>
            <a:endParaRPr lang="en-GB" altLang="en-US" sz="3400" dirty="0">
              <a:solidFill>
                <a:schemeClr val="tx1"/>
              </a:solidFill>
            </a:endParaRPr>
          </a:p>
        </p:txBody>
      </p:sp>
      <p:sp>
        <p:nvSpPr>
          <p:cNvPr id="3" name="Content Placeholder 2"/>
          <p:cNvSpPr>
            <a:spLocks noGrp="1"/>
          </p:cNvSpPr>
          <p:nvPr>
            <p:ph sz="half" idx="1"/>
          </p:nvPr>
        </p:nvSpPr>
        <p:spPr>
          <a:xfrm>
            <a:off x="356447" y="3864646"/>
            <a:ext cx="4741483" cy="2637691"/>
          </a:xfrm>
        </p:spPr>
        <p:txBody>
          <a:bodyPr/>
          <a:lstStyle/>
          <a:p>
            <a:pPr>
              <a:defRPr/>
            </a:pPr>
            <a:endParaRPr lang="en-US" dirty="0" smtClean="0"/>
          </a:p>
          <a:p>
            <a:pPr marL="0" indent="0">
              <a:buNone/>
              <a:defRPr/>
            </a:pPr>
            <a:r>
              <a:rPr lang="en-US" b="1" dirty="0" smtClean="0"/>
              <a:t>Attendance</a:t>
            </a:r>
          </a:p>
          <a:p>
            <a:pPr marL="0" indent="0">
              <a:buNone/>
              <a:defRPr/>
            </a:pPr>
            <a:r>
              <a:rPr lang="en-US" dirty="0" smtClean="0"/>
              <a:t>Child present in school for whole school day</a:t>
            </a:r>
          </a:p>
          <a:p>
            <a:pPr marL="0" indent="0">
              <a:buNone/>
              <a:defRPr/>
            </a:pPr>
            <a:r>
              <a:rPr lang="en-US" dirty="0" smtClean="0"/>
              <a:t>Who will you ask this to: teacher, child, parent?</a:t>
            </a:r>
            <a:endParaRPr lang="en-GB" dirty="0"/>
          </a:p>
        </p:txBody>
      </p:sp>
      <p:sp>
        <p:nvSpPr>
          <p:cNvPr id="9220" name="Content Placeholder 3"/>
          <p:cNvSpPr>
            <a:spLocks noGrp="1"/>
          </p:cNvSpPr>
          <p:nvPr>
            <p:ph sz="half" idx="2"/>
          </p:nvPr>
        </p:nvSpPr>
        <p:spPr>
          <a:xfrm>
            <a:off x="5680869" y="3948660"/>
            <a:ext cx="4990253" cy="3612603"/>
          </a:xfrm>
        </p:spPr>
        <p:txBody>
          <a:bodyPr/>
          <a:lstStyle/>
          <a:p>
            <a:pPr marL="0" indent="0">
              <a:buNone/>
            </a:pPr>
            <a:endParaRPr lang="en-US" altLang="en-US" smtClean="0"/>
          </a:p>
          <a:p>
            <a:pPr marL="0" indent="0">
              <a:buNone/>
            </a:pPr>
            <a:r>
              <a:rPr lang="en-US" altLang="en-US" b="1" smtClean="0"/>
              <a:t>Learning outcomes</a:t>
            </a:r>
          </a:p>
          <a:p>
            <a:pPr marL="0" indent="0">
              <a:buNone/>
            </a:pPr>
            <a:r>
              <a:rPr lang="en-US" altLang="en-US" smtClean="0"/>
              <a:t>Use national exams or own learning outcome tests</a:t>
            </a:r>
            <a:endParaRPr lang="en-GB" altLang="en-US" smtClean="0"/>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3147" y="1344225"/>
            <a:ext cx="4386894" cy="310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446" y="1344225"/>
            <a:ext cx="4930846" cy="310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4"/>
          <p:cNvSpPr txBox="1">
            <a:spLocks noChangeArrowheads="1"/>
          </p:cNvSpPr>
          <p:nvPr/>
        </p:nvSpPr>
        <p:spPr bwMode="auto">
          <a:xfrm>
            <a:off x="319317" y="4141192"/>
            <a:ext cx="2881277" cy="2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t>Photo@Dominic Chavez/World Bank</a:t>
            </a:r>
          </a:p>
        </p:txBody>
      </p:sp>
      <p:sp>
        <p:nvSpPr>
          <p:cNvPr id="9224" name="Rectangle 5"/>
          <p:cNvSpPr>
            <a:spLocks noChangeArrowheads="1"/>
          </p:cNvSpPr>
          <p:nvPr/>
        </p:nvSpPr>
        <p:spPr bwMode="auto">
          <a:xfrm>
            <a:off x="5703147" y="4139442"/>
            <a:ext cx="4010025" cy="2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t>Phpto@AIPVT.com</a:t>
            </a:r>
          </a:p>
        </p:txBody>
      </p:sp>
    </p:spTree>
    <p:extLst>
      <p:ext uri="{BB962C8B-B14F-4D97-AF65-F5344CB8AC3E}">
        <p14:creationId xmlns:p14="http://schemas.microsoft.com/office/powerpoint/2010/main" val="214063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0">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0">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220" grpId="0" build="p"/>
      <p:bldP spid="9223" grpId="0"/>
      <p:bldP spid="92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45558" y="168028"/>
            <a:ext cx="8822055"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Unanticipated outcomes</a:t>
            </a:r>
            <a:endParaRPr lang="en-GB" altLang="en-US" sz="4000" dirty="0">
              <a:solidFill>
                <a:schemeClr val="tx1"/>
              </a:solidFill>
            </a:endParaRPr>
          </a:p>
        </p:txBody>
      </p:sp>
      <p:sp>
        <p:nvSpPr>
          <p:cNvPr id="21507" name="TextBox 11"/>
          <p:cNvSpPr txBox="1">
            <a:spLocks noChangeArrowheads="1"/>
          </p:cNvSpPr>
          <p:nvPr/>
        </p:nvSpPr>
        <p:spPr bwMode="auto">
          <a:xfrm>
            <a:off x="1693122" y="4617271"/>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23" name="TextBox 22"/>
          <p:cNvSpPr txBox="1">
            <a:spLocks noChangeArrowheads="1"/>
          </p:cNvSpPr>
          <p:nvPr/>
        </p:nvSpPr>
        <p:spPr bwMode="auto">
          <a:xfrm>
            <a:off x="7722748" y="3572628"/>
            <a:ext cx="1736102" cy="284453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algn="ctr" eaLnBrk="1" hangingPunct="1">
              <a:defRPr/>
            </a:pPr>
            <a:r>
              <a:rPr lang="en-US" altLang="en-US" sz="1600" dirty="0">
                <a:solidFill>
                  <a:srgbClr val="FFFFFF"/>
                </a:solidFill>
              </a:rPr>
              <a:t>Better </a:t>
            </a:r>
          </a:p>
          <a:p>
            <a:pPr algn="ctr" eaLnBrk="1" hangingPunct="1">
              <a:defRPr/>
            </a:pPr>
            <a:r>
              <a:rPr lang="en-US" altLang="en-US" sz="1600" dirty="0">
                <a:solidFill>
                  <a:srgbClr val="FFFFFF"/>
                </a:solidFill>
              </a:rPr>
              <a:t>learning</a:t>
            </a:r>
          </a:p>
          <a:p>
            <a:pPr algn="ctr" eaLnBrk="1" hangingPunct="1">
              <a:defRPr/>
            </a:pPr>
            <a:r>
              <a:rPr lang="en-US" altLang="en-US" sz="1600" dirty="0">
                <a:solidFill>
                  <a:srgbClr val="FFFFFF"/>
                </a:solidFill>
              </a:rPr>
              <a:t>outcomes</a:t>
            </a: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p:txBody>
      </p:sp>
      <p:sp>
        <p:nvSpPr>
          <p:cNvPr id="21" name="TextBox 20"/>
          <p:cNvSpPr txBox="1"/>
          <p:nvPr/>
        </p:nvSpPr>
        <p:spPr>
          <a:xfrm>
            <a:off x="3993317" y="5303387"/>
            <a:ext cx="1247563" cy="12440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sz="1600" dirty="0"/>
              <a:t>Higher</a:t>
            </a:r>
          </a:p>
          <a:p>
            <a:pPr algn="ctr" eaLnBrk="1" hangingPunct="1">
              <a:defRPr/>
            </a:pPr>
            <a:r>
              <a:rPr lang="en-US" sz="1600" dirty="0"/>
              <a:t>attendance</a:t>
            </a:r>
          </a:p>
          <a:p>
            <a:pPr algn="ctr" eaLnBrk="1" hangingPunct="1">
              <a:defRPr/>
            </a:pPr>
            <a:endParaRPr lang="en-US" sz="1300" dirty="0"/>
          </a:p>
          <a:p>
            <a:pPr eaLnBrk="1" hangingPunct="1">
              <a:defRPr/>
            </a:pPr>
            <a:endParaRPr lang="en-US" sz="1300" dirty="0"/>
          </a:p>
        </p:txBody>
      </p:sp>
      <p:sp>
        <p:nvSpPr>
          <p:cNvPr id="22" name="TextBox 21"/>
          <p:cNvSpPr txBox="1">
            <a:spLocks noChangeArrowheads="1"/>
          </p:cNvSpPr>
          <p:nvPr/>
        </p:nvSpPr>
        <p:spPr bwMode="auto">
          <a:xfrm>
            <a:off x="5899935" y="3572348"/>
            <a:ext cx="1247563" cy="149031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600" dirty="0"/>
          </a:p>
          <a:p>
            <a:pPr algn="ctr" eaLnBrk="1" hangingPunct="1">
              <a:defRPr/>
            </a:pPr>
            <a:r>
              <a:rPr lang="en-US" altLang="en-US" sz="1600" dirty="0"/>
              <a:t>Children</a:t>
            </a:r>
          </a:p>
          <a:p>
            <a:pPr algn="ctr" eaLnBrk="1" hangingPunct="1">
              <a:defRPr/>
            </a:pPr>
            <a:r>
              <a:rPr lang="en-US" altLang="en-US" sz="1600" dirty="0"/>
              <a:t>more</a:t>
            </a:r>
          </a:p>
          <a:p>
            <a:pPr algn="ctr" eaLnBrk="1" hangingPunct="1">
              <a:defRPr/>
            </a:pPr>
            <a:r>
              <a:rPr lang="en-US" altLang="en-US" sz="1600" dirty="0"/>
              <a:t>attentive</a:t>
            </a:r>
          </a:p>
          <a:p>
            <a:pPr eaLnBrk="1" hangingPunct="1">
              <a:defRPr/>
            </a:pPr>
            <a:endParaRPr lang="en-US" altLang="en-US" sz="1300" dirty="0"/>
          </a:p>
          <a:p>
            <a:pPr eaLnBrk="1" hangingPunct="1">
              <a:defRPr/>
            </a:pPr>
            <a:endParaRPr lang="en-US" altLang="en-US" sz="1300" dirty="0"/>
          </a:p>
        </p:txBody>
      </p:sp>
      <p:sp>
        <p:nvSpPr>
          <p:cNvPr id="21513" name="TextBox 8"/>
          <p:cNvSpPr txBox="1">
            <a:spLocks noChangeArrowheads="1"/>
          </p:cNvSpPr>
          <p:nvPr/>
        </p:nvSpPr>
        <p:spPr bwMode="auto">
          <a:xfrm>
            <a:off x="1086049" y="4431741"/>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21514" name="TextBox 9"/>
          <p:cNvSpPr txBox="1">
            <a:spLocks noChangeArrowheads="1"/>
          </p:cNvSpPr>
          <p:nvPr/>
        </p:nvSpPr>
        <p:spPr bwMode="auto">
          <a:xfrm>
            <a:off x="1249421" y="4587517"/>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21515" name="TextBox 10"/>
          <p:cNvSpPr txBox="1">
            <a:spLocks noChangeArrowheads="1"/>
          </p:cNvSpPr>
          <p:nvPr/>
        </p:nvSpPr>
        <p:spPr bwMode="auto">
          <a:xfrm>
            <a:off x="1414648" y="4743293"/>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19" name="TextBox 18"/>
          <p:cNvSpPr txBox="1">
            <a:spLocks noChangeArrowheads="1"/>
          </p:cNvSpPr>
          <p:nvPr/>
        </p:nvSpPr>
        <p:spPr bwMode="auto">
          <a:xfrm>
            <a:off x="1815651" y="3014003"/>
            <a:ext cx="1557598" cy="338314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algn="ctr" eaLnBrk="1" hangingPunct="1">
              <a:defRPr/>
            </a:pPr>
            <a:r>
              <a:rPr lang="en-US" altLang="en-US" sz="1600" dirty="0"/>
              <a:t>Nutritious meals</a:t>
            </a:r>
          </a:p>
          <a:p>
            <a:pPr algn="ctr" eaLnBrk="1" hangingPunct="1">
              <a:defRPr/>
            </a:pPr>
            <a:r>
              <a:rPr lang="en-US" altLang="en-US" sz="1600" dirty="0"/>
              <a:t>prepared and</a:t>
            </a:r>
          </a:p>
          <a:p>
            <a:pPr algn="ctr" eaLnBrk="1" hangingPunct="1">
              <a:defRPr/>
            </a:pPr>
            <a:r>
              <a:rPr lang="en-US" altLang="en-US" sz="1600" dirty="0"/>
              <a:t>served in correct</a:t>
            </a:r>
          </a:p>
          <a:p>
            <a:pPr algn="ctr" eaLnBrk="1" hangingPunct="1">
              <a:defRPr/>
            </a:pPr>
            <a:r>
              <a:rPr lang="en-US" altLang="en-US" sz="1600" dirty="0"/>
              <a:t>portions</a:t>
            </a:r>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p:txBody>
      </p:sp>
      <p:cxnSp>
        <p:nvCxnSpPr>
          <p:cNvPr id="77" name="Straight Arrow Connector 76"/>
          <p:cNvCxnSpPr>
            <a:endCxn id="21" idx="1"/>
          </p:cNvCxnSpPr>
          <p:nvPr/>
        </p:nvCxnSpPr>
        <p:spPr>
          <a:xfrm>
            <a:off x="3360252" y="5777716"/>
            <a:ext cx="633065" cy="147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5300289" y="4190201"/>
            <a:ext cx="575513" cy="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28934" y="420245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1" idx="3"/>
          </p:cNvCxnSpPr>
          <p:nvPr/>
        </p:nvCxnSpPr>
        <p:spPr>
          <a:xfrm flipV="1">
            <a:off x="5240880" y="5777716"/>
            <a:ext cx="2456140" cy="147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4"/>
          <p:cNvSpPr txBox="1">
            <a:spLocks noChangeArrowheads="1"/>
          </p:cNvSpPr>
          <p:nvPr/>
        </p:nvSpPr>
        <p:spPr bwMode="auto">
          <a:xfrm>
            <a:off x="4002599" y="3423572"/>
            <a:ext cx="1254989" cy="16134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300" dirty="0"/>
          </a:p>
          <a:p>
            <a:pPr eaLnBrk="1" hangingPunct="1">
              <a:defRPr/>
            </a:pPr>
            <a:endParaRPr lang="en-US" altLang="en-US" sz="1300" dirty="0"/>
          </a:p>
          <a:p>
            <a:pPr algn="ctr" eaLnBrk="1" hangingPunct="1">
              <a:defRPr/>
            </a:pPr>
            <a:r>
              <a:rPr lang="en-US" altLang="en-US" sz="1600" dirty="0"/>
              <a:t>Children eat the meals</a:t>
            </a:r>
          </a:p>
          <a:p>
            <a:pPr eaLnBrk="1" hangingPunct="1">
              <a:defRPr/>
            </a:pPr>
            <a:endParaRPr lang="en-US" altLang="en-US" sz="1600" dirty="0"/>
          </a:p>
          <a:p>
            <a:pPr eaLnBrk="1" hangingPunct="1">
              <a:defRPr/>
            </a:pPr>
            <a:endParaRPr lang="en-US" altLang="en-US" sz="800" dirty="0"/>
          </a:p>
        </p:txBody>
      </p:sp>
      <p:cxnSp>
        <p:nvCxnSpPr>
          <p:cNvPr id="39" name="Straight Arrow Connector 38"/>
          <p:cNvCxnSpPr/>
          <p:nvPr/>
        </p:nvCxnSpPr>
        <p:spPr>
          <a:xfrm>
            <a:off x="3360252" y="4202453"/>
            <a:ext cx="59407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14"/>
          <p:cNvSpPr txBox="1">
            <a:spLocks noChangeArrowheads="1"/>
          </p:cNvSpPr>
          <p:nvPr/>
        </p:nvSpPr>
        <p:spPr bwMode="auto">
          <a:xfrm>
            <a:off x="3917200" y="2200119"/>
            <a:ext cx="1641140" cy="8439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600" dirty="0"/>
              <a:t>Less time spent in classroom</a:t>
            </a:r>
          </a:p>
        </p:txBody>
      </p:sp>
      <p:cxnSp>
        <p:nvCxnSpPr>
          <p:cNvPr id="46" name="Straight Arrow Connector 45"/>
          <p:cNvCxnSpPr/>
          <p:nvPr/>
        </p:nvCxnSpPr>
        <p:spPr>
          <a:xfrm flipV="1">
            <a:off x="4630094" y="3014003"/>
            <a:ext cx="0" cy="372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16"/>
          <p:cNvSpPr txBox="1">
            <a:spLocks noChangeArrowheads="1"/>
          </p:cNvSpPr>
          <p:nvPr/>
        </p:nvSpPr>
        <p:spPr bwMode="auto">
          <a:xfrm>
            <a:off x="7722747" y="2197230"/>
            <a:ext cx="1468768" cy="8439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defRPr/>
            </a:pPr>
            <a:r>
              <a:rPr lang="en-US" altLang="en-US" sz="1600" dirty="0">
                <a:solidFill>
                  <a:srgbClr val="FFFFFF"/>
                </a:solidFill>
              </a:rPr>
              <a:t>Lower learning outcomes</a:t>
            </a:r>
          </a:p>
        </p:txBody>
      </p:sp>
      <p:cxnSp>
        <p:nvCxnSpPr>
          <p:cNvPr id="50" name="Straight Arrow Connector 49"/>
          <p:cNvCxnSpPr>
            <a:stCxn id="62" idx="3"/>
          </p:cNvCxnSpPr>
          <p:nvPr/>
        </p:nvCxnSpPr>
        <p:spPr>
          <a:xfrm flipV="1">
            <a:off x="5558340" y="2604436"/>
            <a:ext cx="2101550" cy="176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473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0" y="252042"/>
            <a:ext cx="9624060"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Steps Two and Three</a:t>
            </a:r>
          </a:p>
        </p:txBody>
      </p:sp>
      <p:sp>
        <p:nvSpPr>
          <p:cNvPr id="3" name="Content Placeholder 2"/>
          <p:cNvSpPr>
            <a:spLocks noGrp="1"/>
          </p:cNvSpPr>
          <p:nvPr>
            <p:ph idx="1"/>
          </p:nvPr>
        </p:nvSpPr>
        <p:spPr>
          <a:xfrm>
            <a:off x="445558" y="1344225"/>
            <a:ext cx="9624060" cy="4990084"/>
          </a:xfrm>
        </p:spPr>
        <p:txBody>
          <a:bodyPr/>
          <a:lstStyle/>
          <a:p>
            <a:pPr marL="0" indent="0">
              <a:buNone/>
              <a:defRPr/>
            </a:pPr>
            <a:r>
              <a:rPr lang="en-US" i="1" dirty="0" smtClean="0"/>
              <a:t>Map out the main steps in the causal chain (input, process, activities, outputs, intermediate and final outcomes)</a:t>
            </a:r>
          </a:p>
          <a:p>
            <a:pPr marL="0" indent="0">
              <a:buNone/>
              <a:defRPr/>
            </a:pPr>
            <a:r>
              <a:rPr lang="en-US" dirty="0" smtClean="0"/>
              <a:t>And then identify the assumptions which underpin these steps</a:t>
            </a:r>
          </a:p>
          <a:p>
            <a:pPr>
              <a:defRPr/>
            </a:pPr>
            <a:r>
              <a:rPr lang="en-US" dirty="0" smtClean="0"/>
              <a:t>Specific and detailed, don’t use silos</a:t>
            </a:r>
          </a:p>
          <a:p>
            <a:pPr>
              <a:defRPr/>
            </a:pPr>
            <a:r>
              <a:rPr lang="en-US" dirty="0" smtClean="0"/>
              <a:t>Empathy</a:t>
            </a:r>
          </a:p>
          <a:p>
            <a:pPr marL="0" indent="0">
              <a:buNone/>
              <a:defRPr/>
            </a:pPr>
            <a:endParaRPr lang="en-US" dirty="0" smtClean="0"/>
          </a:p>
          <a:p>
            <a:pPr marL="0" indent="0">
              <a:buNone/>
              <a:defRPr/>
            </a:pPr>
            <a:endParaRPr lang="en-US" dirty="0"/>
          </a:p>
        </p:txBody>
      </p:sp>
    </p:spTree>
    <p:extLst>
      <p:ext uri="{BB962C8B-B14F-4D97-AF65-F5344CB8AC3E}">
        <p14:creationId xmlns:p14="http://schemas.microsoft.com/office/powerpoint/2010/main" val="1504141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89111" y="0"/>
            <a:ext cx="9904391" cy="1260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3200" dirty="0">
                <a:solidFill>
                  <a:schemeClr val="tx1"/>
                </a:solidFill>
              </a:rPr>
              <a:t>Sit in a group the number corresponding </a:t>
            </a:r>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to </a:t>
            </a:r>
            <a:r>
              <a:rPr lang="en-US" altLang="en-US" sz="3200" dirty="0">
                <a:solidFill>
                  <a:schemeClr val="tx1"/>
                </a:solidFill>
              </a:rPr>
              <a:t>the case you want to </a:t>
            </a:r>
            <a:r>
              <a:rPr lang="en-US" altLang="en-US" sz="3200" dirty="0" smtClean="0">
                <a:solidFill>
                  <a:schemeClr val="tx1"/>
                </a:solidFill>
              </a:rPr>
              <a:t>discuss </a:t>
            </a:r>
            <a:endParaRPr lang="en-US" altLang="en-US" sz="3200" dirty="0">
              <a:solidFill>
                <a:schemeClr val="tx1"/>
              </a:solidFill>
            </a:endParaRPr>
          </a:p>
        </p:txBody>
      </p:sp>
      <p:sp>
        <p:nvSpPr>
          <p:cNvPr id="5123" name="Content Placeholder 2"/>
          <p:cNvSpPr>
            <a:spLocks noGrp="1"/>
          </p:cNvSpPr>
          <p:nvPr>
            <p:ph idx="1"/>
          </p:nvPr>
        </p:nvSpPr>
        <p:spPr>
          <a:xfrm>
            <a:off x="393700" y="1644426"/>
            <a:ext cx="9624060" cy="5460912"/>
          </a:xfrm>
        </p:spPr>
        <p:txBody>
          <a:bodyPr/>
          <a:lstStyle/>
          <a:p>
            <a:pPr marL="586719" indent="-586719">
              <a:buFontTx/>
              <a:buAutoNum type="arabicPeriod"/>
            </a:pPr>
            <a:r>
              <a:rPr lang="en-GB" altLang="en-US" dirty="0" smtClean="0"/>
              <a:t>Teacher absenteeism</a:t>
            </a:r>
            <a:endParaRPr lang="en-GB" altLang="en-US" dirty="0" smtClean="0"/>
          </a:p>
          <a:p>
            <a:pPr marL="586719" indent="-586719">
              <a:buFontTx/>
              <a:buAutoNum type="arabicPeriod"/>
            </a:pPr>
            <a:r>
              <a:rPr lang="en-GB" altLang="en-US" dirty="0" smtClean="0"/>
              <a:t>Teenage pregnancy</a:t>
            </a:r>
            <a:endParaRPr lang="en-GB" altLang="en-US" dirty="0" smtClean="0"/>
          </a:p>
          <a:p>
            <a:pPr marL="586719" indent="-586719">
              <a:buFontTx/>
              <a:buAutoNum type="arabicPeriod"/>
            </a:pPr>
            <a:r>
              <a:rPr lang="en-US" altLang="en-US" dirty="0" smtClean="0"/>
              <a:t>Reducing drug use</a:t>
            </a:r>
            <a:endParaRPr lang="en-US" altLang="en-US" dirty="0" smtClean="0"/>
          </a:p>
          <a:p>
            <a:pPr marL="586719" indent="-586719">
              <a:buFontTx/>
              <a:buAutoNum type="arabicPeriod"/>
            </a:pPr>
            <a:r>
              <a:rPr lang="en-GB" altLang="en-US" dirty="0" smtClean="0"/>
              <a:t>Adoption of improved seed varieties</a:t>
            </a:r>
          </a:p>
          <a:p>
            <a:pPr marL="586719" indent="-586719">
              <a:buFontTx/>
              <a:buAutoNum type="arabicPeriod"/>
            </a:pPr>
            <a:r>
              <a:rPr lang="en-GB" altLang="en-US" dirty="0" smtClean="0"/>
              <a:t>Traffic congestion</a:t>
            </a:r>
          </a:p>
          <a:p>
            <a:pPr marL="586719" indent="-586719">
              <a:buFontTx/>
              <a:buAutoNum type="arabicPeriod"/>
            </a:pPr>
            <a:r>
              <a:rPr lang="en-GB" altLang="en-US" dirty="0" smtClean="0"/>
              <a:t>Employment for people with disabilities</a:t>
            </a:r>
          </a:p>
          <a:p>
            <a:pPr marL="586719" indent="-586719">
              <a:buFontTx/>
              <a:buAutoNum type="arabicPeriod"/>
            </a:pPr>
            <a:r>
              <a:rPr lang="en-GB" altLang="en-US" dirty="0" smtClean="0"/>
              <a:t>Open space sexual violence</a:t>
            </a:r>
          </a:p>
          <a:p>
            <a:pPr marL="586719" indent="-586719">
              <a:buFontTx/>
              <a:buAutoNum type="arabicPeriod"/>
            </a:pPr>
            <a:r>
              <a:rPr lang="en-GB" altLang="en-US" dirty="0" smtClean="0"/>
              <a:t>Solar home systems</a:t>
            </a:r>
          </a:p>
          <a:p>
            <a:pPr marL="586719" indent="-586719">
              <a:buFontTx/>
              <a:buAutoNum type="arabicPeriod"/>
            </a:pPr>
            <a:endParaRPr lang="en-GB" altLang="en-US" dirty="0" smtClean="0"/>
          </a:p>
          <a:p>
            <a:pPr marL="586719" indent="-586719">
              <a:buFontTx/>
              <a:buAutoNum type="arabicPeriod"/>
            </a:pPr>
            <a:endParaRPr lang="en-GB" altLang="en-US" dirty="0" smtClean="0"/>
          </a:p>
          <a:p>
            <a:pPr marL="586719" indent="-586719">
              <a:buNone/>
            </a:pPr>
            <a:endParaRPr lang="en-US" altLang="en-US" dirty="0"/>
          </a:p>
        </p:txBody>
      </p:sp>
      <p:sp>
        <p:nvSpPr>
          <p:cNvPr id="2" name="TextBox 1"/>
          <p:cNvSpPr txBox="1"/>
          <p:nvPr/>
        </p:nvSpPr>
        <p:spPr>
          <a:xfrm>
            <a:off x="5511436" y="6207134"/>
            <a:ext cx="5181600" cy="461665"/>
          </a:xfrm>
          <a:prstGeom prst="rect">
            <a:avLst/>
          </a:prstGeom>
          <a:noFill/>
        </p:spPr>
        <p:txBody>
          <a:bodyPr wrap="square" rtlCol="0">
            <a:spAutoFit/>
          </a:bodyPr>
          <a:lstStyle/>
          <a:p>
            <a:r>
              <a:rPr lang="en-US" altLang="en-US" sz="2400" dirty="0"/>
              <a:t>No more then 5 per group</a:t>
            </a:r>
            <a:endParaRPr lang="en-US" dirty="0"/>
          </a:p>
        </p:txBody>
      </p:sp>
    </p:spTree>
    <p:extLst>
      <p:ext uri="{BB962C8B-B14F-4D97-AF65-F5344CB8AC3E}">
        <p14:creationId xmlns:p14="http://schemas.microsoft.com/office/powerpoint/2010/main" val="3323821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003300" y="3288"/>
            <a:ext cx="9624060" cy="537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A ‘silo’ theory of change </a:t>
            </a:r>
            <a:r>
              <a:rPr lang="en-US" altLang="en-US" sz="4000" dirty="0" smtClean="0">
                <a:solidFill>
                  <a:schemeClr val="tx1"/>
                </a:solidFill>
              </a:rPr>
              <a:t/>
            </a:r>
            <a:br>
              <a:rPr lang="en-US" altLang="en-US" sz="4000" dirty="0" smtClean="0">
                <a:solidFill>
                  <a:schemeClr val="tx1"/>
                </a:solidFill>
              </a:rPr>
            </a:br>
            <a:r>
              <a:rPr lang="en-US" altLang="en-US" sz="4000" dirty="0" smtClean="0">
                <a:solidFill>
                  <a:schemeClr val="tx1"/>
                </a:solidFill>
              </a:rPr>
              <a:t>for </a:t>
            </a:r>
            <a:r>
              <a:rPr lang="en-US" altLang="en-US" sz="4000" dirty="0">
                <a:solidFill>
                  <a:schemeClr val="tx1"/>
                </a:solidFill>
              </a:rPr>
              <a:t>school meals</a:t>
            </a:r>
            <a:endParaRPr lang="en-GB" altLang="en-US" sz="4000" dirty="0">
              <a:solidFill>
                <a:schemeClr val="tx1"/>
              </a:solidFill>
            </a:endParaRPr>
          </a:p>
        </p:txBody>
      </p:sp>
      <p:graphicFrame>
        <p:nvGraphicFramePr>
          <p:cNvPr id="4" name="Content Placeholder 3"/>
          <p:cNvGraphicFramePr>
            <a:graphicFrameLocks noGrp="1"/>
          </p:cNvGraphicFramePr>
          <p:nvPr>
            <p:ph idx="1"/>
          </p:nvPr>
        </p:nvGraphicFramePr>
        <p:xfrm>
          <a:off x="534670" y="1344225"/>
          <a:ext cx="9624060" cy="541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p:cNvSpPr/>
          <p:nvPr/>
        </p:nvSpPr>
        <p:spPr>
          <a:xfrm>
            <a:off x="2762462" y="5292884"/>
            <a:ext cx="1336675" cy="672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GB"/>
          </a:p>
        </p:txBody>
      </p:sp>
      <p:sp>
        <p:nvSpPr>
          <p:cNvPr id="3" name="Oval 2"/>
          <p:cNvSpPr/>
          <p:nvPr/>
        </p:nvSpPr>
        <p:spPr>
          <a:xfrm>
            <a:off x="4544695" y="4368730"/>
            <a:ext cx="1782233" cy="1092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GB"/>
          </a:p>
        </p:txBody>
      </p:sp>
      <p:cxnSp>
        <p:nvCxnSpPr>
          <p:cNvPr id="6" name="Straight Arrow Connector 5"/>
          <p:cNvCxnSpPr/>
          <p:nvPr/>
        </p:nvCxnSpPr>
        <p:spPr>
          <a:xfrm flipV="1">
            <a:off x="4099137" y="5205370"/>
            <a:ext cx="534670" cy="336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866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45558" y="168028"/>
            <a:ext cx="8942728"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The ‘un-</a:t>
            </a:r>
            <a:r>
              <a:rPr lang="en-US" altLang="en-US" sz="4000" dirty="0" err="1">
                <a:solidFill>
                  <a:schemeClr val="tx1"/>
                </a:solidFill>
              </a:rPr>
              <a:t>siloed</a:t>
            </a:r>
            <a:r>
              <a:rPr lang="en-US" altLang="en-US" sz="4000" dirty="0">
                <a:solidFill>
                  <a:schemeClr val="tx1"/>
                </a:solidFill>
              </a:rPr>
              <a:t>’ </a:t>
            </a:r>
            <a:r>
              <a:rPr lang="en-US" altLang="en-US" sz="4000" dirty="0" err="1">
                <a:solidFill>
                  <a:schemeClr val="tx1"/>
                </a:solidFill>
              </a:rPr>
              <a:t>ToC</a:t>
            </a:r>
            <a:endParaRPr lang="en-GB" altLang="en-US" sz="4000" dirty="0">
              <a:solidFill>
                <a:schemeClr val="tx1"/>
              </a:solidFill>
            </a:endParaRPr>
          </a:p>
        </p:txBody>
      </p:sp>
      <p:sp>
        <p:nvSpPr>
          <p:cNvPr id="24579" name="TextBox 4"/>
          <p:cNvSpPr txBox="1">
            <a:spLocks noChangeArrowheads="1"/>
          </p:cNvSpPr>
          <p:nvPr/>
        </p:nvSpPr>
        <p:spPr bwMode="auto">
          <a:xfrm>
            <a:off x="209785" y="5124856"/>
            <a:ext cx="1672588"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000000"/>
                </a:solidFill>
              </a:rPr>
              <a:t>Assumptions</a:t>
            </a:r>
          </a:p>
        </p:txBody>
      </p:sp>
      <p:sp>
        <p:nvSpPr>
          <p:cNvPr id="24580" name="TextBox 5"/>
          <p:cNvSpPr txBox="1">
            <a:spLocks noChangeArrowheads="1"/>
          </p:cNvSpPr>
          <p:nvPr/>
        </p:nvSpPr>
        <p:spPr bwMode="auto">
          <a:xfrm>
            <a:off x="402860" y="5460912"/>
            <a:ext cx="1283059" cy="7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Funds </a:t>
            </a:r>
          </a:p>
          <a:p>
            <a:pPr eaLnBrk="1" hangingPunct="1">
              <a:spcBef>
                <a:spcPct val="0"/>
              </a:spcBef>
              <a:buFontTx/>
              <a:buNone/>
            </a:pPr>
            <a:r>
              <a:rPr lang="en-US" altLang="en-US" sz="1400">
                <a:solidFill>
                  <a:srgbClr val="000000"/>
                </a:solidFill>
              </a:rPr>
              <a:t>available on </a:t>
            </a:r>
          </a:p>
          <a:p>
            <a:pPr eaLnBrk="1" hangingPunct="1">
              <a:spcBef>
                <a:spcPct val="0"/>
              </a:spcBef>
              <a:buFontTx/>
              <a:buNone/>
            </a:pPr>
            <a:r>
              <a:rPr lang="en-US" altLang="en-US" sz="1400">
                <a:solidFill>
                  <a:srgbClr val="000000"/>
                </a:solidFill>
              </a:rPr>
              <a:t>time</a:t>
            </a:r>
          </a:p>
        </p:txBody>
      </p:sp>
      <p:sp>
        <p:nvSpPr>
          <p:cNvPr id="24581" name="TextBox 23"/>
          <p:cNvSpPr txBox="1">
            <a:spLocks noChangeArrowheads="1"/>
          </p:cNvSpPr>
          <p:nvPr/>
        </p:nvSpPr>
        <p:spPr bwMode="auto">
          <a:xfrm>
            <a:off x="380582" y="6162780"/>
            <a:ext cx="1374429" cy="9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Appropriately</a:t>
            </a:r>
          </a:p>
          <a:p>
            <a:pPr eaLnBrk="1" hangingPunct="1">
              <a:spcBef>
                <a:spcPct val="0"/>
              </a:spcBef>
              <a:buFontTx/>
              <a:buNone/>
            </a:pPr>
            <a:r>
              <a:rPr lang="en-US" altLang="en-US" sz="1400">
                <a:solidFill>
                  <a:srgbClr val="000000"/>
                </a:solidFill>
              </a:rPr>
              <a:t>Qualified and</a:t>
            </a:r>
          </a:p>
          <a:p>
            <a:pPr eaLnBrk="1" hangingPunct="1">
              <a:spcBef>
                <a:spcPct val="0"/>
              </a:spcBef>
              <a:buFontTx/>
              <a:buNone/>
            </a:pPr>
            <a:r>
              <a:rPr lang="en-US" altLang="en-US" sz="1400">
                <a:solidFill>
                  <a:srgbClr val="000000"/>
                </a:solidFill>
              </a:rPr>
              <a:t>Motivated</a:t>
            </a:r>
          </a:p>
          <a:p>
            <a:pPr eaLnBrk="1" hangingPunct="1">
              <a:spcBef>
                <a:spcPct val="0"/>
              </a:spcBef>
              <a:buFontTx/>
              <a:buNone/>
            </a:pPr>
            <a:r>
              <a:rPr lang="en-US" altLang="en-US" sz="1400">
                <a:solidFill>
                  <a:srgbClr val="000000"/>
                </a:solidFill>
              </a:rPr>
              <a:t>Project staff</a:t>
            </a:r>
          </a:p>
        </p:txBody>
      </p:sp>
      <p:sp>
        <p:nvSpPr>
          <p:cNvPr id="24582" name="TextBox 24"/>
          <p:cNvSpPr txBox="1">
            <a:spLocks noChangeArrowheads="1"/>
          </p:cNvSpPr>
          <p:nvPr/>
        </p:nvSpPr>
        <p:spPr bwMode="auto">
          <a:xfrm>
            <a:off x="1843498" y="5406653"/>
            <a:ext cx="1691824" cy="5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Data available for</a:t>
            </a:r>
          </a:p>
          <a:p>
            <a:pPr eaLnBrk="1" hangingPunct="1">
              <a:spcBef>
                <a:spcPct val="0"/>
              </a:spcBef>
              <a:buFontTx/>
              <a:buNone/>
            </a:pPr>
            <a:r>
              <a:rPr lang="en-US" altLang="en-US" sz="1400">
                <a:solidFill>
                  <a:srgbClr val="000000"/>
                </a:solidFill>
              </a:rPr>
              <a:t>school selection</a:t>
            </a:r>
          </a:p>
        </p:txBody>
      </p:sp>
      <p:sp>
        <p:nvSpPr>
          <p:cNvPr id="24583" name="TextBox 25"/>
          <p:cNvSpPr txBox="1">
            <a:spLocks noChangeArrowheads="1"/>
          </p:cNvSpPr>
          <p:nvPr/>
        </p:nvSpPr>
        <p:spPr bwMode="auto">
          <a:xfrm>
            <a:off x="1828646" y="6049011"/>
            <a:ext cx="1690221" cy="5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Those trained</a:t>
            </a:r>
          </a:p>
          <a:p>
            <a:pPr eaLnBrk="1" hangingPunct="1">
              <a:spcBef>
                <a:spcPct val="0"/>
              </a:spcBef>
              <a:buFontTx/>
              <a:buNone/>
            </a:pPr>
            <a:r>
              <a:rPr lang="en-US" altLang="en-US" sz="1400">
                <a:solidFill>
                  <a:srgbClr val="000000"/>
                </a:solidFill>
              </a:rPr>
              <a:t>understand tasks</a:t>
            </a:r>
          </a:p>
        </p:txBody>
      </p:sp>
      <p:sp>
        <p:nvSpPr>
          <p:cNvPr id="24584" name="TextBox 26"/>
          <p:cNvSpPr txBox="1">
            <a:spLocks noChangeArrowheads="1"/>
          </p:cNvSpPr>
          <p:nvPr/>
        </p:nvSpPr>
        <p:spPr bwMode="auto">
          <a:xfrm>
            <a:off x="4010025" y="5376898"/>
            <a:ext cx="1501067" cy="7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Equipment is</a:t>
            </a:r>
          </a:p>
          <a:p>
            <a:pPr eaLnBrk="1" hangingPunct="1">
              <a:spcBef>
                <a:spcPct val="0"/>
              </a:spcBef>
              <a:buFontTx/>
              <a:buNone/>
            </a:pPr>
            <a:r>
              <a:rPr lang="en-US" altLang="en-US" sz="1400">
                <a:solidFill>
                  <a:srgbClr val="000000"/>
                </a:solidFill>
              </a:rPr>
              <a:t>distributed and</a:t>
            </a:r>
          </a:p>
          <a:p>
            <a:pPr eaLnBrk="1" hangingPunct="1">
              <a:spcBef>
                <a:spcPct val="0"/>
              </a:spcBef>
              <a:buFontTx/>
              <a:buNone/>
            </a:pPr>
            <a:r>
              <a:rPr lang="en-US" altLang="en-US" sz="1400">
                <a:solidFill>
                  <a:srgbClr val="000000"/>
                </a:solidFill>
              </a:rPr>
              <a:t>usable</a:t>
            </a:r>
          </a:p>
        </p:txBody>
      </p:sp>
      <p:sp>
        <p:nvSpPr>
          <p:cNvPr id="24585" name="TextBox 27"/>
          <p:cNvSpPr txBox="1">
            <a:spLocks noChangeArrowheads="1"/>
          </p:cNvSpPr>
          <p:nvPr/>
        </p:nvSpPr>
        <p:spPr bwMode="auto">
          <a:xfrm>
            <a:off x="4056438" y="6208288"/>
            <a:ext cx="1860140" cy="9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Food available in</a:t>
            </a:r>
          </a:p>
          <a:p>
            <a:pPr eaLnBrk="1" hangingPunct="1">
              <a:spcBef>
                <a:spcPct val="0"/>
              </a:spcBef>
              <a:buFontTx/>
              <a:buNone/>
            </a:pPr>
            <a:r>
              <a:rPr lang="en-US" altLang="en-US" sz="1400">
                <a:solidFill>
                  <a:srgbClr val="000000"/>
                </a:solidFill>
              </a:rPr>
              <a:t>sufficient</a:t>
            </a:r>
          </a:p>
          <a:p>
            <a:pPr eaLnBrk="1" hangingPunct="1">
              <a:spcBef>
                <a:spcPct val="0"/>
              </a:spcBef>
              <a:buFontTx/>
              <a:buNone/>
            </a:pPr>
            <a:r>
              <a:rPr lang="en-US" altLang="en-US" sz="1400">
                <a:solidFill>
                  <a:srgbClr val="000000"/>
                </a:solidFill>
              </a:rPr>
              <a:t>quantity and </a:t>
            </a:r>
          </a:p>
          <a:p>
            <a:pPr eaLnBrk="1" hangingPunct="1">
              <a:spcBef>
                <a:spcPct val="0"/>
              </a:spcBef>
              <a:buFontTx/>
              <a:buNone/>
            </a:pPr>
            <a:r>
              <a:rPr lang="en-US" altLang="en-US" sz="1400">
                <a:solidFill>
                  <a:srgbClr val="000000"/>
                </a:solidFill>
              </a:rPr>
              <a:t>quality at right time</a:t>
            </a:r>
          </a:p>
        </p:txBody>
      </p:sp>
      <p:sp>
        <p:nvSpPr>
          <p:cNvPr id="24586" name="TextBox 28"/>
          <p:cNvSpPr txBox="1">
            <a:spLocks noChangeArrowheads="1"/>
          </p:cNvSpPr>
          <p:nvPr/>
        </p:nvSpPr>
        <p:spPr bwMode="auto">
          <a:xfrm>
            <a:off x="5838671" y="5376899"/>
            <a:ext cx="1711060" cy="9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Food used for</a:t>
            </a:r>
          </a:p>
          <a:p>
            <a:pPr eaLnBrk="1" hangingPunct="1">
              <a:spcBef>
                <a:spcPct val="0"/>
              </a:spcBef>
              <a:buFontTx/>
              <a:buNone/>
            </a:pPr>
            <a:r>
              <a:rPr lang="en-US" altLang="en-US" sz="1400">
                <a:solidFill>
                  <a:srgbClr val="000000"/>
                </a:solidFill>
              </a:rPr>
              <a:t>school meals and</a:t>
            </a:r>
          </a:p>
          <a:p>
            <a:pPr eaLnBrk="1" hangingPunct="1">
              <a:spcBef>
                <a:spcPct val="0"/>
              </a:spcBef>
              <a:buFontTx/>
              <a:buNone/>
            </a:pPr>
            <a:r>
              <a:rPr lang="en-US" altLang="en-US" sz="1400">
                <a:solidFill>
                  <a:srgbClr val="000000"/>
                </a:solidFill>
              </a:rPr>
              <a:t>properly</a:t>
            </a:r>
          </a:p>
          <a:p>
            <a:pPr eaLnBrk="1" hangingPunct="1">
              <a:spcBef>
                <a:spcPct val="0"/>
              </a:spcBef>
              <a:buFontTx/>
              <a:buNone/>
            </a:pPr>
            <a:r>
              <a:rPr lang="en-US" altLang="en-US" sz="1400">
                <a:solidFill>
                  <a:srgbClr val="000000"/>
                </a:solidFill>
              </a:rPr>
              <a:t>prepared</a:t>
            </a:r>
          </a:p>
        </p:txBody>
      </p:sp>
      <p:sp>
        <p:nvSpPr>
          <p:cNvPr id="24587" name="TextBox 29"/>
          <p:cNvSpPr txBox="1">
            <a:spLocks noChangeArrowheads="1"/>
          </p:cNvSpPr>
          <p:nvPr/>
        </p:nvSpPr>
        <p:spPr bwMode="auto">
          <a:xfrm>
            <a:off x="7888240" y="5350644"/>
            <a:ext cx="1262219" cy="118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Parents are</a:t>
            </a:r>
          </a:p>
          <a:p>
            <a:pPr eaLnBrk="1" hangingPunct="1">
              <a:spcBef>
                <a:spcPct val="0"/>
              </a:spcBef>
              <a:buFontTx/>
              <a:buNone/>
            </a:pPr>
            <a:r>
              <a:rPr lang="en-US" altLang="en-US" sz="1400">
                <a:solidFill>
                  <a:srgbClr val="000000"/>
                </a:solidFill>
              </a:rPr>
              <a:t>aware of</a:t>
            </a:r>
          </a:p>
          <a:p>
            <a:pPr eaLnBrk="1" hangingPunct="1">
              <a:spcBef>
                <a:spcPct val="0"/>
              </a:spcBef>
              <a:buFontTx/>
              <a:buNone/>
            </a:pPr>
            <a:r>
              <a:rPr lang="en-US" altLang="en-US" sz="1400">
                <a:solidFill>
                  <a:srgbClr val="000000"/>
                </a:solidFill>
              </a:rPr>
              <a:t>school</a:t>
            </a:r>
          </a:p>
          <a:p>
            <a:pPr eaLnBrk="1" hangingPunct="1">
              <a:spcBef>
                <a:spcPct val="0"/>
              </a:spcBef>
              <a:buFontTx/>
              <a:buNone/>
            </a:pPr>
            <a:r>
              <a:rPr lang="en-US" altLang="en-US" sz="1400">
                <a:solidFill>
                  <a:srgbClr val="000000"/>
                </a:solidFill>
              </a:rPr>
              <a:t>feeding and </a:t>
            </a:r>
          </a:p>
          <a:p>
            <a:pPr eaLnBrk="1" hangingPunct="1">
              <a:spcBef>
                <a:spcPct val="0"/>
              </a:spcBef>
              <a:buFontTx/>
              <a:buNone/>
            </a:pPr>
            <a:r>
              <a:rPr lang="en-US" altLang="en-US" sz="1400">
                <a:solidFill>
                  <a:srgbClr val="000000"/>
                </a:solidFill>
              </a:rPr>
              <a:t>value it</a:t>
            </a:r>
          </a:p>
        </p:txBody>
      </p:sp>
      <p:sp>
        <p:nvSpPr>
          <p:cNvPr id="24588" name="TextBox 30"/>
          <p:cNvSpPr txBox="1">
            <a:spLocks noChangeArrowheads="1"/>
          </p:cNvSpPr>
          <p:nvPr/>
        </p:nvSpPr>
        <p:spPr bwMode="auto">
          <a:xfrm>
            <a:off x="9388286" y="5376899"/>
            <a:ext cx="1273441" cy="9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000000"/>
                </a:solidFill>
              </a:rPr>
              <a:t>Other inputs</a:t>
            </a:r>
          </a:p>
          <a:p>
            <a:pPr eaLnBrk="1" hangingPunct="1">
              <a:spcBef>
                <a:spcPct val="0"/>
              </a:spcBef>
              <a:buFontTx/>
              <a:buNone/>
            </a:pPr>
            <a:r>
              <a:rPr lang="en-US" altLang="en-US" sz="1400">
                <a:solidFill>
                  <a:srgbClr val="000000"/>
                </a:solidFill>
              </a:rPr>
              <a:t>(e.g. </a:t>
            </a:r>
          </a:p>
          <a:p>
            <a:pPr eaLnBrk="1" hangingPunct="1">
              <a:spcBef>
                <a:spcPct val="0"/>
              </a:spcBef>
              <a:buFontTx/>
              <a:buNone/>
            </a:pPr>
            <a:r>
              <a:rPr lang="en-US" altLang="en-US" sz="1400">
                <a:solidFill>
                  <a:srgbClr val="000000"/>
                </a:solidFill>
              </a:rPr>
              <a:t>teachers)</a:t>
            </a:r>
          </a:p>
          <a:p>
            <a:pPr eaLnBrk="1" hangingPunct="1">
              <a:spcBef>
                <a:spcPct val="0"/>
              </a:spcBef>
              <a:buFontTx/>
              <a:buNone/>
            </a:pPr>
            <a:r>
              <a:rPr lang="en-US" altLang="en-US" sz="1400">
                <a:solidFill>
                  <a:srgbClr val="000000"/>
                </a:solidFill>
              </a:rPr>
              <a:t>are present</a:t>
            </a:r>
          </a:p>
        </p:txBody>
      </p:sp>
      <p:sp>
        <p:nvSpPr>
          <p:cNvPr id="14" name="TextBox 13"/>
          <p:cNvSpPr txBox="1">
            <a:spLocks noChangeArrowheads="1"/>
          </p:cNvSpPr>
          <p:nvPr/>
        </p:nvSpPr>
        <p:spPr bwMode="auto">
          <a:xfrm>
            <a:off x="1280980" y="4655778"/>
            <a:ext cx="1472200"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r>
              <a:rPr lang="en-US" altLang="en-US" sz="1300" dirty="0"/>
              <a:t>Identify and train</a:t>
            </a:r>
          </a:p>
          <a:p>
            <a:pPr eaLnBrk="1" hangingPunct="1">
              <a:defRPr/>
            </a:pPr>
            <a:r>
              <a:rPr lang="en-US" altLang="en-US" sz="1300" dirty="0"/>
              <a:t>trainers</a:t>
            </a:r>
          </a:p>
        </p:txBody>
      </p:sp>
      <p:sp>
        <p:nvSpPr>
          <p:cNvPr id="24590" name="TextBox 11"/>
          <p:cNvSpPr txBox="1">
            <a:spLocks noChangeArrowheads="1"/>
          </p:cNvSpPr>
          <p:nvPr/>
        </p:nvSpPr>
        <p:spPr bwMode="auto">
          <a:xfrm>
            <a:off x="1693122" y="4617271"/>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23" name="TextBox 22"/>
          <p:cNvSpPr txBox="1">
            <a:spLocks noChangeArrowheads="1"/>
          </p:cNvSpPr>
          <p:nvPr/>
        </p:nvSpPr>
        <p:spPr bwMode="auto">
          <a:xfrm>
            <a:off x="9585075" y="1921707"/>
            <a:ext cx="1000930" cy="27060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algn="ctr" eaLnBrk="1" hangingPunct="1">
              <a:defRPr/>
            </a:pPr>
            <a:r>
              <a:rPr lang="en-US" altLang="en-US" sz="1300" dirty="0">
                <a:solidFill>
                  <a:srgbClr val="FFFFFF"/>
                </a:solidFill>
              </a:rPr>
              <a:t>Better </a:t>
            </a:r>
          </a:p>
          <a:p>
            <a:pPr algn="ctr" eaLnBrk="1" hangingPunct="1">
              <a:defRPr/>
            </a:pPr>
            <a:r>
              <a:rPr lang="en-US" altLang="en-US" sz="1300" dirty="0">
                <a:solidFill>
                  <a:srgbClr val="FFFFFF"/>
                </a:solidFill>
              </a:rPr>
              <a:t>learning</a:t>
            </a:r>
          </a:p>
          <a:p>
            <a:pPr algn="ctr" eaLnBrk="1" hangingPunct="1">
              <a:defRPr/>
            </a:pPr>
            <a:r>
              <a:rPr lang="en-US" altLang="en-US" sz="1300" dirty="0">
                <a:solidFill>
                  <a:srgbClr val="FFFFFF"/>
                </a:solidFill>
              </a:rPr>
              <a:t>outcomes</a:t>
            </a: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a:p>
            <a:pPr eaLnBrk="1" hangingPunct="1">
              <a:defRPr/>
            </a:pPr>
            <a:endParaRPr lang="en-US" altLang="en-US" sz="1300" dirty="0">
              <a:solidFill>
                <a:srgbClr val="FFFFFF"/>
              </a:solidFill>
            </a:endParaRPr>
          </a:p>
        </p:txBody>
      </p:sp>
      <p:sp>
        <p:nvSpPr>
          <p:cNvPr id="21" name="TextBox 20"/>
          <p:cNvSpPr txBox="1"/>
          <p:nvPr/>
        </p:nvSpPr>
        <p:spPr>
          <a:xfrm>
            <a:off x="7806554" y="3341308"/>
            <a:ext cx="1247563"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endParaRPr lang="en-US" sz="1300" dirty="0"/>
          </a:p>
          <a:p>
            <a:pPr algn="ctr" eaLnBrk="1" hangingPunct="1">
              <a:defRPr/>
            </a:pPr>
            <a:r>
              <a:rPr lang="en-US" sz="1300" dirty="0"/>
              <a:t>Higher</a:t>
            </a:r>
          </a:p>
          <a:p>
            <a:pPr algn="ctr" eaLnBrk="1" hangingPunct="1">
              <a:defRPr/>
            </a:pPr>
            <a:r>
              <a:rPr lang="en-US" sz="1300" dirty="0"/>
              <a:t>attendance</a:t>
            </a:r>
          </a:p>
          <a:p>
            <a:pPr eaLnBrk="1" hangingPunct="1">
              <a:defRPr/>
            </a:pPr>
            <a:endParaRPr lang="en-US" sz="1300" dirty="0"/>
          </a:p>
        </p:txBody>
      </p:sp>
      <p:sp>
        <p:nvSpPr>
          <p:cNvPr id="22" name="TextBox 21"/>
          <p:cNvSpPr txBox="1">
            <a:spLocks noChangeArrowheads="1"/>
          </p:cNvSpPr>
          <p:nvPr/>
        </p:nvSpPr>
        <p:spPr bwMode="auto">
          <a:xfrm>
            <a:off x="7769424" y="1930573"/>
            <a:ext cx="1247563"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endParaRPr lang="en-US" altLang="en-US" sz="1300" dirty="0"/>
          </a:p>
          <a:p>
            <a:pPr algn="ctr" eaLnBrk="1" hangingPunct="1">
              <a:defRPr/>
            </a:pPr>
            <a:r>
              <a:rPr lang="en-US" altLang="en-US" sz="1300" dirty="0"/>
              <a:t>Children</a:t>
            </a:r>
          </a:p>
          <a:p>
            <a:pPr algn="ctr" eaLnBrk="1" hangingPunct="1">
              <a:defRPr/>
            </a:pPr>
            <a:r>
              <a:rPr lang="en-US" altLang="en-US" sz="1300" dirty="0"/>
              <a:t>more</a:t>
            </a:r>
          </a:p>
          <a:p>
            <a:pPr algn="ctr" eaLnBrk="1" hangingPunct="1">
              <a:defRPr/>
            </a:pPr>
            <a:r>
              <a:rPr lang="en-US" altLang="en-US" sz="1300" dirty="0"/>
              <a:t>attentive</a:t>
            </a:r>
          </a:p>
          <a:p>
            <a:pPr eaLnBrk="1" hangingPunct="1">
              <a:defRPr/>
            </a:pPr>
            <a:endParaRPr lang="en-US" altLang="en-US" sz="1300" dirty="0"/>
          </a:p>
        </p:txBody>
      </p:sp>
      <p:sp>
        <p:nvSpPr>
          <p:cNvPr id="3" name="TextBox 2"/>
          <p:cNvSpPr txBox="1">
            <a:spLocks noChangeArrowheads="1"/>
          </p:cNvSpPr>
          <p:nvPr/>
        </p:nvSpPr>
        <p:spPr bwMode="auto">
          <a:xfrm>
            <a:off x="40843" y="1934074"/>
            <a:ext cx="805718"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Staff</a:t>
            </a:r>
          </a:p>
        </p:txBody>
      </p:sp>
      <p:sp>
        <p:nvSpPr>
          <p:cNvPr id="7" name="TextBox 6"/>
          <p:cNvSpPr txBox="1">
            <a:spLocks noChangeArrowheads="1"/>
          </p:cNvSpPr>
          <p:nvPr/>
        </p:nvSpPr>
        <p:spPr bwMode="auto">
          <a:xfrm>
            <a:off x="40843" y="4675032"/>
            <a:ext cx="79086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latin typeface="Arial" charset="0"/>
              </a:defRPr>
            </a:lvl2pPr>
            <a:lvl3pPr marL="1143000" indent="-228600" eaLnBrk="0" hangingPunct="0">
              <a:defRPr sz="2800">
                <a:latin typeface="Arial" charset="0"/>
              </a:defRPr>
            </a:lvl3pPr>
            <a:lvl4pPr marL="1600200" indent="-228600" eaLnBrk="0" hangingPunct="0">
              <a:defRPr sz="2800">
                <a:latin typeface="Arial" charset="0"/>
              </a:defRPr>
            </a:lvl4pPr>
            <a:lvl5pPr marL="2057400" indent="-228600" eaLnBrk="0" hangingPunct="0">
              <a:defRPr sz="2800">
                <a:latin typeface="Arial" charset="0"/>
              </a:defRPr>
            </a:lvl5pPr>
            <a:lvl6pPr marL="2514600" indent="-228600" eaLnBrk="0" fontAlgn="base" hangingPunct="0">
              <a:spcBef>
                <a:spcPct val="0"/>
              </a:spcBef>
              <a:spcAft>
                <a:spcPct val="0"/>
              </a:spcAft>
              <a:defRPr sz="2800">
                <a:latin typeface="Arial" charset="0"/>
              </a:defRPr>
            </a:lvl6pPr>
            <a:lvl7pPr marL="2971800" indent="-228600" eaLnBrk="0" fontAlgn="base" hangingPunct="0">
              <a:spcBef>
                <a:spcPct val="0"/>
              </a:spcBef>
              <a:spcAft>
                <a:spcPct val="0"/>
              </a:spcAft>
              <a:defRPr sz="2800">
                <a:latin typeface="Arial" charset="0"/>
              </a:defRPr>
            </a:lvl7pPr>
            <a:lvl8pPr marL="3429000" indent="-228600" eaLnBrk="0" fontAlgn="base" hangingPunct="0">
              <a:spcBef>
                <a:spcPct val="0"/>
              </a:spcBef>
              <a:spcAft>
                <a:spcPct val="0"/>
              </a:spcAft>
              <a:defRPr sz="2800">
                <a:latin typeface="Arial" charset="0"/>
              </a:defRPr>
            </a:lvl8pPr>
            <a:lvl9pPr marL="3886200" indent="-228600" eaLnBrk="0" fontAlgn="base" hangingPunct="0">
              <a:spcBef>
                <a:spcPct val="0"/>
              </a:spcBef>
              <a:spcAft>
                <a:spcPct val="0"/>
              </a:spcAft>
              <a:defRPr sz="2800">
                <a:latin typeface="Arial" charset="0"/>
              </a:defRPr>
            </a:lvl9pPr>
          </a:lstStyle>
          <a:p>
            <a:pPr eaLnBrk="1" hangingPunct="1">
              <a:defRPr/>
            </a:pPr>
            <a:r>
              <a:rPr lang="en-US" altLang="en-US" sz="1300" dirty="0"/>
              <a:t>Money</a:t>
            </a:r>
          </a:p>
        </p:txBody>
      </p:sp>
      <p:sp>
        <p:nvSpPr>
          <p:cNvPr id="24598" name="TextBox 8"/>
          <p:cNvSpPr txBox="1">
            <a:spLocks noChangeArrowheads="1"/>
          </p:cNvSpPr>
          <p:nvPr/>
        </p:nvSpPr>
        <p:spPr bwMode="auto">
          <a:xfrm>
            <a:off x="1086049" y="4431741"/>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24599" name="TextBox 9"/>
          <p:cNvSpPr txBox="1">
            <a:spLocks noChangeArrowheads="1"/>
          </p:cNvSpPr>
          <p:nvPr/>
        </p:nvSpPr>
        <p:spPr bwMode="auto">
          <a:xfrm>
            <a:off x="1249421" y="4587517"/>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24600" name="TextBox 10"/>
          <p:cNvSpPr txBox="1">
            <a:spLocks noChangeArrowheads="1"/>
          </p:cNvSpPr>
          <p:nvPr/>
        </p:nvSpPr>
        <p:spPr bwMode="auto">
          <a:xfrm>
            <a:off x="1414648" y="4743293"/>
            <a:ext cx="210714"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solidFill>
                <a:srgbClr val="000000"/>
              </a:solidFill>
            </a:endParaRPr>
          </a:p>
        </p:txBody>
      </p:sp>
      <p:sp>
        <p:nvSpPr>
          <p:cNvPr id="13" name="TextBox 12"/>
          <p:cNvSpPr txBox="1">
            <a:spLocks noChangeArrowheads="1"/>
          </p:cNvSpPr>
          <p:nvPr/>
        </p:nvSpPr>
        <p:spPr bwMode="auto">
          <a:xfrm>
            <a:off x="1280980" y="1930573"/>
            <a:ext cx="147220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300" dirty="0"/>
              <a:t>Identify project school</a:t>
            </a:r>
          </a:p>
        </p:txBody>
      </p:sp>
      <p:sp>
        <p:nvSpPr>
          <p:cNvPr id="15" name="TextBox 14"/>
          <p:cNvSpPr txBox="1">
            <a:spLocks noChangeArrowheads="1"/>
          </p:cNvSpPr>
          <p:nvPr/>
        </p:nvSpPr>
        <p:spPr bwMode="auto">
          <a:xfrm>
            <a:off x="1280980" y="3764880"/>
            <a:ext cx="1472200"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300" dirty="0"/>
              <a:t>Develop training </a:t>
            </a:r>
          </a:p>
          <a:p>
            <a:pPr algn="ctr" eaLnBrk="1" hangingPunct="1">
              <a:defRPr/>
            </a:pPr>
            <a:r>
              <a:rPr lang="en-US" altLang="en-US" sz="1300" dirty="0"/>
              <a:t>and guidance</a:t>
            </a:r>
          </a:p>
          <a:p>
            <a:pPr algn="ctr" eaLnBrk="1" hangingPunct="1">
              <a:defRPr/>
            </a:pPr>
            <a:r>
              <a:rPr lang="en-US" altLang="en-US" sz="1300" dirty="0"/>
              <a:t>materials</a:t>
            </a:r>
          </a:p>
        </p:txBody>
      </p:sp>
      <p:sp>
        <p:nvSpPr>
          <p:cNvPr id="16" name="TextBox 15"/>
          <p:cNvSpPr txBox="1">
            <a:spLocks noChangeArrowheads="1"/>
          </p:cNvSpPr>
          <p:nvPr/>
        </p:nvSpPr>
        <p:spPr bwMode="auto">
          <a:xfrm>
            <a:off x="3247007" y="1935824"/>
            <a:ext cx="1199295"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300" dirty="0"/>
              <a:t>Kitchens </a:t>
            </a:r>
          </a:p>
          <a:p>
            <a:pPr algn="ctr" eaLnBrk="1" hangingPunct="1">
              <a:defRPr/>
            </a:pPr>
            <a:r>
              <a:rPr lang="en-US" altLang="en-US" sz="1300" dirty="0"/>
              <a:t>equipped</a:t>
            </a:r>
          </a:p>
        </p:txBody>
      </p:sp>
      <p:sp>
        <p:nvSpPr>
          <p:cNvPr id="17" name="TextBox 16"/>
          <p:cNvSpPr txBox="1">
            <a:spLocks noChangeArrowheads="1"/>
          </p:cNvSpPr>
          <p:nvPr/>
        </p:nvSpPr>
        <p:spPr bwMode="auto">
          <a:xfrm>
            <a:off x="1306972" y="2635941"/>
            <a:ext cx="1446209"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300" dirty="0"/>
              <a:t>Set up procurement,</a:t>
            </a:r>
          </a:p>
          <a:p>
            <a:pPr algn="ctr" eaLnBrk="1" hangingPunct="1">
              <a:defRPr/>
            </a:pPr>
            <a:r>
              <a:rPr lang="en-US" altLang="en-US" sz="1300" dirty="0"/>
              <a:t>Production and </a:t>
            </a:r>
          </a:p>
          <a:p>
            <a:pPr algn="ctr" eaLnBrk="1" hangingPunct="1">
              <a:defRPr/>
            </a:pPr>
            <a:r>
              <a:rPr lang="en-US" altLang="en-US" sz="1300" dirty="0"/>
              <a:t>distribution systems</a:t>
            </a:r>
          </a:p>
        </p:txBody>
      </p:sp>
      <p:sp>
        <p:nvSpPr>
          <p:cNvPr id="18" name="TextBox 17"/>
          <p:cNvSpPr txBox="1">
            <a:spLocks noChangeArrowheads="1"/>
          </p:cNvSpPr>
          <p:nvPr/>
        </p:nvSpPr>
        <p:spPr bwMode="auto">
          <a:xfrm>
            <a:off x="3241437" y="2635941"/>
            <a:ext cx="1204865"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300" dirty="0"/>
              <a:t>Foodstuffs</a:t>
            </a:r>
          </a:p>
          <a:p>
            <a:pPr algn="ctr" eaLnBrk="1" hangingPunct="1">
              <a:defRPr/>
            </a:pPr>
            <a:r>
              <a:rPr lang="en-US" altLang="en-US" sz="1300" dirty="0"/>
              <a:t>produced,</a:t>
            </a:r>
          </a:p>
          <a:p>
            <a:pPr algn="ctr" eaLnBrk="1" hangingPunct="1">
              <a:defRPr/>
            </a:pPr>
            <a:r>
              <a:rPr lang="en-US" altLang="en-US" sz="1300" dirty="0"/>
              <a:t>procured or </a:t>
            </a:r>
          </a:p>
          <a:p>
            <a:pPr algn="ctr" eaLnBrk="1" hangingPunct="1">
              <a:defRPr/>
            </a:pPr>
            <a:r>
              <a:rPr lang="en-US" altLang="en-US" sz="1300" dirty="0"/>
              <a:t>received</a:t>
            </a:r>
          </a:p>
          <a:p>
            <a:pPr eaLnBrk="1" hangingPunct="1">
              <a:defRPr/>
            </a:pPr>
            <a:endParaRPr lang="en-US" altLang="en-US" sz="1300" dirty="0"/>
          </a:p>
        </p:txBody>
      </p:sp>
      <p:sp>
        <p:nvSpPr>
          <p:cNvPr id="19" name="TextBox 18"/>
          <p:cNvSpPr txBox="1">
            <a:spLocks noChangeArrowheads="1"/>
          </p:cNvSpPr>
          <p:nvPr/>
        </p:nvSpPr>
        <p:spPr bwMode="auto">
          <a:xfrm>
            <a:off x="4854730" y="2012836"/>
            <a:ext cx="1165878" cy="330620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algn="ctr" eaLnBrk="1" hangingPunct="1">
              <a:defRPr/>
            </a:pPr>
            <a:r>
              <a:rPr lang="en-US" altLang="en-US" sz="1300" dirty="0"/>
              <a:t>Nutritious meals</a:t>
            </a:r>
          </a:p>
          <a:p>
            <a:pPr algn="ctr" eaLnBrk="1" hangingPunct="1">
              <a:defRPr/>
            </a:pPr>
            <a:r>
              <a:rPr lang="en-US" altLang="en-US" sz="1300" dirty="0"/>
              <a:t>prepared and</a:t>
            </a:r>
          </a:p>
          <a:p>
            <a:pPr algn="ctr" eaLnBrk="1" hangingPunct="1">
              <a:defRPr/>
            </a:pPr>
            <a:r>
              <a:rPr lang="en-US" altLang="en-US" sz="1300" dirty="0"/>
              <a:t>served in correct</a:t>
            </a:r>
          </a:p>
          <a:p>
            <a:pPr algn="ctr" eaLnBrk="1" hangingPunct="1">
              <a:defRPr/>
            </a:pPr>
            <a:r>
              <a:rPr lang="en-US" altLang="en-US" sz="1300" dirty="0"/>
              <a:t>portions</a:t>
            </a:r>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a:p>
            <a:pPr eaLnBrk="1" hangingPunct="1">
              <a:defRPr/>
            </a:pPr>
            <a:endParaRPr lang="en-US" altLang="en-US" sz="1300" dirty="0"/>
          </a:p>
        </p:txBody>
      </p:sp>
      <p:sp>
        <p:nvSpPr>
          <p:cNvPr id="20" name="TextBox 19"/>
          <p:cNvSpPr txBox="1">
            <a:spLocks noChangeArrowheads="1"/>
          </p:cNvSpPr>
          <p:nvPr/>
        </p:nvSpPr>
        <p:spPr bwMode="auto">
          <a:xfrm>
            <a:off x="3241437" y="3777132"/>
            <a:ext cx="1204865"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algn="ctr" eaLnBrk="1" hangingPunct="1">
              <a:defRPr/>
            </a:pPr>
            <a:r>
              <a:rPr lang="en-US" altLang="en-US" sz="1300" dirty="0"/>
              <a:t>Trained school-</a:t>
            </a:r>
          </a:p>
          <a:p>
            <a:pPr algn="ctr" eaLnBrk="1" hangingPunct="1">
              <a:defRPr/>
            </a:pPr>
            <a:r>
              <a:rPr lang="en-US" altLang="en-US" sz="1300" dirty="0"/>
              <a:t>level staff in </a:t>
            </a:r>
          </a:p>
          <a:p>
            <a:pPr algn="ctr" eaLnBrk="1" hangingPunct="1">
              <a:defRPr/>
            </a:pPr>
            <a:r>
              <a:rPr lang="en-US" altLang="en-US" sz="1300" dirty="0"/>
              <a:t>place</a:t>
            </a:r>
          </a:p>
          <a:p>
            <a:pPr eaLnBrk="1" hangingPunct="1">
              <a:defRPr/>
            </a:pPr>
            <a:endParaRPr lang="en-US" altLang="en-US" sz="1300" dirty="0"/>
          </a:p>
        </p:txBody>
      </p:sp>
      <p:cxnSp>
        <p:nvCxnSpPr>
          <p:cNvPr id="11265" name="Straight Arrow Connector 11264"/>
          <p:cNvCxnSpPr>
            <a:stCxn id="7" idx="0"/>
            <a:endCxn id="3" idx="2"/>
          </p:cNvCxnSpPr>
          <p:nvPr/>
        </p:nvCxnSpPr>
        <p:spPr>
          <a:xfrm flipV="1">
            <a:off x="436276" y="2239453"/>
            <a:ext cx="7426" cy="243557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79977" y="2051343"/>
            <a:ext cx="3861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73053" y="2051343"/>
            <a:ext cx="0" cy="2758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73054" y="3024505"/>
            <a:ext cx="2339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54488" y="4083433"/>
            <a:ext cx="2320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p:nvPr/>
        </p:nvCxnSpPr>
        <p:spPr>
          <a:xfrm>
            <a:off x="879977" y="4825557"/>
            <a:ext cx="4177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a:endCxn id="18" idx="1"/>
          </p:cNvCxnSpPr>
          <p:nvPr/>
        </p:nvCxnSpPr>
        <p:spPr>
          <a:xfrm>
            <a:off x="2753181" y="3188740"/>
            <a:ext cx="488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 idx="3"/>
          </p:cNvCxnSpPr>
          <p:nvPr/>
        </p:nvCxnSpPr>
        <p:spPr>
          <a:xfrm flipV="1">
            <a:off x="2753180" y="4095684"/>
            <a:ext cx="493827" cy="1219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flipH="1" flipV="1">
            <a:off x="2662214" y="2483789"/>
            <a:ext cx="887398" cy="27104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flipV="1">
            <a:off x="2753181" y="4093935"/>
            <a:ext cx="157801" cy="70361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451871" y="2140608"/>
            <a:ext cx="3898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453728" y="3042008"/>
            <a:ext cx="3880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451871" y="4149944"/>
            <a:ext cx="3898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7368421" y="2397901"/>
            <a:ext cx="401003" cy="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6020608" y="3670364"/>
            <a:ext cx="1767381" cy="5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016988" y="2397901"/>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9011418" y="3675614"/>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4"/>
          <p:cNvSpPr txBox="1">
            <a:spLocks noChangeArrowheads="1"/>
          </p:cNvSpPr>
          <p:nvPr/>
        </p:nvSpPr>
        <p:spPr bwMode="auto">
          <a:xfrm>
            <a:off x="6432749" y="1935823"/>
            <a:ext cx="935673" cy="102865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fontAlgn="base">
              <a:spcBef>
                <a:spcPct val="0"/>
              </a:spcBef>
              <a:spcAft>
                <a:spcPct val="0"/>
              </a:spcAft>
              <a:defRPr sz="900">
                <a:solidFill>
                  <a:srgbClr val="000000"/>
                </a:solidFill>
                <a:latin typeface="Arial" charset="0"/>
              </a:defRPr>
            </a:lvl1pPr>
            <a:lvl2pPr marL="742950" indent="-285750" eaLnBrk="0" hangingPunct="0">
              <a:defRPr sz="2800">
                <a:solidFill>
                  <a:schemeClr val="lt1"/>
                </a:solidFill>
                <a:latin typeface="Arial" charset="0"/>
              </a:defRPr>
            </a:lvl2pPr>
            <a:lvl3pPr marL="1143000" indent="-228600" eaLnBrk="0" hangingPunct="0">
              <a:defRPr sz="2800">
                <a:solidFill>
                  <a:schemeClr val="lt1"/>
                </a:solidFill>
                <a:latin typeface="Arial" charset="0"/>
              </a:defRPr>
            </a:lvl3pPr>
            <a:lvl4pPr marL="1600200" indent="-228600" eaLnBrk="0" hangingPunct="0">
              <a:defRPr sz="2800">
                <a:solidFill>
                  <a:schemeClr val="lt1"/>
                </a:solidFill>
                <a:latin typeface="Arial" charset="0"/>
              </a:defRPr>
            </a:lvl4pPr>
            <a:lvl5pPr marL="2057400" indent="-228600" eaLnBrk="0" hangingPunct="0">
              <a:defRPr sz="2800">
                <a:solidFill>
                  <a:schemeClr val="lt1"/>
                </a:solidFill>
                <a:latin typeface="Arial" charset="0"/>
              </a:defRPr>
            </a:lvl5pPr>
            <a:lvl6pPr marL="2514600" indent="-228600" eaLnBrk="0" fontAlgn="base" hangingPunct="0">
              <a:spcBef>
                <a:spcPct val="0"/>
              </a:spcBef>
              <a:spcAft>
                <a:spcPct val="0"/>
              </a:spcAft>
              <a:defRPr sz="2800">
                <a:solidFill>
                  <a:schemeClr val="lt1"/>
                </a:solidFill>
                <a:latin typeface="Arial" charset="0"/>
              </a:defRPr>
            </a:lvl6pPr>
            <a:lvl7pPr marL="2971800" indent="-228600" eaLnBrk="0" fontAlgn="base" hangingPunct="0">
              <a:spcBef>
                <a:spcPct val="0"/>
              </a:spcBef>
              <a:spcAft>
                <a:spcPct val="0"/>
              </a:spcAft>
              <a:defRPr sz="2800">
                <a:solidFill>
                  <a:schemeClr val="lt1"/>
                </a:solidFill>
                <a:latin typeface="Arial" charset="0"/>
              </a:defRPr>
            </a:lvl7pPr>
            <a:lvl8pPr marL="3429000" indent="-228600" eaLnBrk="0" fontAlgn="base" hangingPunct="0">
              <a:spcBef>
                <a:spcPct val="0"/>
              </a:spcBef>
              <a:spcAft>
                <a:spcPct val="0"/>
              </a:spcAft>
              <a:defRPr sz="2800">
                <a:solidFill>
                  <a:schemeClr val="lt1"/>
                </a:solidFill>
                <a:latin typeface="Arial" charset="0"/>
              </a:defRPr>
            </a:lvl8pPr>
            <a:lvl9pPr marL="3886200" indent="-228600" eaLnBrk="0" fontAlgn="base" hangingPunct="0">
              <a:spcBef>
                <a:spcPct val="0"/>
              </a:spcBef>
              <a:spcAft>
                <a:spcPct val="0"/>
              </a:spcAft>
              <a:defRPr sz="2800">
                <a:solidFill>
                  <a:schemeClr val="lt1"/>
                </a:solidFill>
                <a:latin typeface="Arial" charset="0"/>
              </a:defRPr>
            </a:lvl9pPr>
          </a:lstStyle>
          <a:p>
            <a:pPr eaLnBrk="1" hangingPunct="1">
              <a:defRPr/>
            </a:pPr>
            <a:endParaRPr lang="en-US" altLang="en-US" sz="1300" dirty="0"/>
          </a:p>
          <a:p>
            <a:pPr algn="ctr" eaLnBrk="1" hangingPunct="1">
              <a:defRPr/>
            </a:pPr>
            <a:r>
              <a:rPr lang="en-US" altLang="en-US" sz="1300" dirty="0"/>
              <a:t>Children eat the meals</a:t>
            </a:r>
          </a:p>
          <a:p>
            <a:pPr eaLnBrk="1" hangingPunct="1">
              <a:defRPr/>
            </a:pPr>
            <a:endParaRPr lang="en-US" altLang="en-US" sz="800" dirty="0"/>
          </a:p>
        </p:txBody>
      </p:sp>
      <p:cxnSp>
        <p:nvCxnSpPr>
          <p:cNvPr id="39" name="Straight Arrow Connector 38"/>
          <p:cNvCxnSpPr/>
          <p:nvPr/>
        </p:nvCxnSpPr>
        <p:spPr>
          <a:xfrm flipV="1">
            <a:off x="6020608" y="2436407"/>
            <a:ext cx="41214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1" name="Straight Arrow Connector 11280"/>
          <p:cNvCxnSpPr>
            <a:stCxn id="13" idx="2"/>
            <a:endCxn id="17" idx="0"/>
          </p:cNvCxnSpPr>
          <p:nvPr/>
        </p:nvCxnSpPr>
        <p:spPr>
          <a:xfrm>
            <a:off x="2017080" y="2436007"/>
            <a:ext cx="12997" cy="199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1938179" y="4459745"/>
            <a:ext cx="12996" cy="2292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29" name="TextBox 3"/>
          <p:cNvSpPr txBox="1">
            <a:spLocks noChangeArrowheads="1"/>
          </p:cNvSpPr>
          <p:nvPr/>
        </p:nvSpPr>
        <p:spPr bwMode="auto">
          <a:xfrm>
            <a:off x="6488445" y="6411321"/>
            <a:ext cx="1243850" cy="5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Meals are palatable</a:t>
            </a:r>
            <a:endParaRPr lang="en-GB" altLang="en-US" sz="1400"/>
          </a:p>
        </p:txBody>
      </p:sp>
    </p:spTree>
    <p:extLst>
      <p:ext uri="{BB962C8B-B14F-4D97-AF65-F5344CB8AC3E}">
        <p14:creationId xmlns:p14="http://schemas.microsoft.com/office/powerpoint/2010/main" val="270035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60912" y="84014"/>
            <a:ext cx="8513877" cy="8138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algn="l"/>
            <a:r>
              <a:rPr lang="en-US" altLang="en-US" sz="4000">
                <a:solidFill>
                  <a:schemeClr val="bg1"/>
                </a:solidFill>
              </a:rPr>
              <a:t>Empathy</a:t>
            </a:r>
            <a:endParaRPr lang="en-GB" altLang="en-US" sz="4000">
              <a:solidFill>
                <a:schemeClr val="bg1"/>
              </a:solidFill>
            </a:endParaRP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l="1509" t="1549" r="2412" b="3561"/>
          <a:stretch>
            <a:fillRect/>
          </a:stretch>
        </p:blipFill>
        <p:spPr bwMode="auto">
          <a:xfrm>
            <a:off x="1069340" y="1184948"/>
            <a:ext cx="7563353" cy="57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1"/>
          <p:cNvGrpSpPr>
            <a:grpSpLocks/>
          </p:cNvGrpSpPr>
          <p:nvPr/>
        </p:nvGrpSpPr>
        <p:grpSpPr bwMode="auto">
          <a:xfrm>
            <a:off x="3456791" y="0"/>
            <a:ext cx="2157245" cy="2371647"/>
            <a:chOff x="2735425" y="29328"/>
            <a:chExt cx="1844675" cy="2151063"/>
          </a:xfrm>
        </p:grpSpPr>
        <p:sp>
          <p:nvSpPr>
            <p:cNvPr id="6" name="Cloud Callout 5"/>
            <p:cNvSpPr/>
            <p:nvPr/>
          </p:nvSpPr>
          <p:spPr>
            <a:xfrm rot="18290314">
              <a:off x="2582231" y="182522"/>
              <a:ext cx="2151063" cy="1844675"/>
            </a:xfrm>
            <a:prstGeom prst="cloudCallout">
              <a:avLst>
                <a:gd name="adj1" fmla="val -20133"/>
                <a:gd name="adj2" fmla="val 640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615" name="TextBox 6"/>
            <p:cNvSpPr txBox="1">
              <a:spLocks noChangeArrowheads="1"/>
            </p:cNvSpPr>
            <p:nvPr/>
          </p:nvSpPr>
          <p:spPr bwMode="auto">
            <a:xfrm>
              <a:off x="2992438" y="441325"/>
              <a:ext cx="1371600" cy="121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t>Who are these people?</a:t>
              </a:r>
              <a:endParaRPr lang="en-GB" altLang="en-US" sz="2700"/>
            </a:p>
          </p:txBody>
        </p:sp>
      </p:grpSp>
      <p:grpSp>
        <p:nvGrpSpPr>
          <p:cNvPr id="14342" name="Group 3"/>
          <p:cNvGrpSpPr>
            <a:grpSpLocks/>
          </p:cNvGrpSpPr>
          <p:nvPr/>
        </p:nvGrpSpPr>
        <p:grpSpPr bwMode="auto">
          <a:xfrm>
            <a:off x="7685881" y="89266"/>
            <a:ext cx="2495127" cy="1960327"/>
            <a:chOff x="7044312" y="227978"/>
            <a:chExt cx="2209800" cy="1778000"/>
          </a:xfrm>
        </p:grpSpPr>
        <p:sp>
          <p:nvSpPr>
            <p:cNvPr id="8" name="Cloud Callout 7"/>
            <p:cNvSpPr/>
            <p:nvPr/>
          </p:nvSpPr>
          <p:spPr>
            <a:xfrm>
              <a:off x="7044312" y="227978"/>
              <a:ext cx="2209800" cy="1778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613" name="TextBox 8"/>
            <p:cNvSpPr txBox="1">
              <a:spLocks noChangeArrowheads="1"/>
            </p:cNvSpPr>
            <p:nvPr/>
          </p:nvSpPr>
          <p:spPr bwMode="auto">
            <a:xfrm>
              <a:off x="7272911" y="516903"/>
              <a:ext cx="1752600" cy="121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t>What do they </a:t>
              </a:r>
              <a:r>
                <a:rPr lang="en-US" altLang="en-US" sz="2700" u="sng"/>
                <a:t>really</a:t>
              </a:r>
              <a:r>
                <a:rPr lang="en-US" altLang="en-US" sz="2700"/>
                <a:t> want?</a:t>
              </a:r>
              <a:endParaRPr lang="en-GB" altLang="en-US" sz="2700"/>
            </a:p>
          </p:txBody>
        </p:sp>
      </p:grpSp>
      <p:grpSp>
        <p:nvGrpSpPr>
          <p:cNvPr id="14343" name="Group 4"/>
          <p:cNvGrpSpPr>
            <a:grpSpLocks/>
          </p:cNvGrpSpPr>
          <p:nvPr/>
        </p:nvGrpSpPr>
        <p:grpSpPr bwMode="auto">
          <a:xfrm>
            <a:off x="7752716" y="2660444"/>
            <a:ext cx="2842291" cy="2128356"/>
            <a:chOff x="6821488" y="2463800"/>
            <a:chExt cx="2430462" cy="1930400"/>
          </a:xfrm>
        </p:grpSpPr>
        <p:sp>
          <p:nvSpPr>
            <p:cNvPr id="10" name="Cloud Callout 9"/>
            <p:cNvSpPr/>
            <p:nvPr/>
          </p:nvSpPr>
          <p:spPr>
            <a:xfrm rot="6201387">
              <a:off x="7071519" y="2213769"/>
              <a:ext cx="1930400" cy="24304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611" name="TextBox 10"/>
            <p:cNvSpPr txBox="1">
              <a:spLocks noChangeArrowheads="1"/>
            </p:cNvSpPr>
            <p:nvPr/>
          </p:nvSpPr>
          <p:spPr bwMode="auto">
            <a:xfrm>
              <a:off x="7239000" y="2844800"/>
              <a:ext cx="1905000" cy="121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t>How would that benefit me?</a:t>
              </a:r>
              <a:endParaRPr lang="en-GB" altLang="en-US" sz="2700"/>
            </a:p>
          </p:txBody>
        </p:sp>
      </p:grpSp>
      <p:grpSp>
        <p:nvGrpSpPr>
          <p:cNvPr id="14344" name="Group 2"/>
          <p:cNvGrpSpPr>
            <a:grpSpLocks/>
          </p:cNvGrpSpPr>
          <p:nvPr/>
        </p:nvGrpSpPr>
        <p:grpSpPr bwMode="auto">
          <a:xfrm>
            <a:off x="3118908" y="2352393"/>
            <a:ext cx="2762462" cy="2184365"/>
            <a:chOff x="2565400" y="2708275"/>
            <a:chExt cx="2362200" cy="1981200"/>
          </a:xfrm>
        </p:grpSpPr>
        <p:sp>
          <p:nvSpPr>
            <p:cNvPr id="12" name="Cloud Callout 11"/>
            <p:cNvSpPr/>
            <p:nvPr/>
          </p:nvSpPr>
          <p:spPr>
            <a:xfrm rot="12821190">
              <a:off x="2565400" y="2708275"/>
              <a:ext cx="2362200" cy="1981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609" name="TextBox 12"/>
            <p:cNvSpPr txBox="1">
              <a:spLocks noChangeArrowheads="1"/>
            </p:cNvSpPr>
            <p:nvPr/>
          </p:nvSpPr>
          <p:spPr bwMode="auto">
            <a:xfrm>
              <a:off x="2840038" y="3098800"/>
              <a:ext cx="1905000" cy="121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t>And what’s it going to cost me?</a:t>
              </a:r>
              <a:endParaRPr lang="en-GB" altLang="en-US" sz="2700"/>
            </a:p>
          </p:txBody>
        </p:sp>
      </p:grpSp>
    </p:spTree>
    <p:extLst>
      <p:ext uri="{BB962C8B-B14F-4D97-AF65-F5344CB8AC3E}">
        <p14:creationId xmlns:p14="http://schemas.microsoft.com/office/powerpoint/2010/main" val="111160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67335" y="252042"/>
            <a:ext cx="9000278"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Step Four</a:t>
            </a:r>
          </a:p>
        </p:txBody>
      </p:sp>
      <p:sp>
        <p:nvSpPr>
          <p:cNvPr id="3" name="Content Placeholder 2"/>
          <p:cNvSpPr>
            <a:spLocks noGrp="1"/>
          </p:cNvSpPr>
          <p:nvPr>
            <p:ph idx="1"/>
          </p:nvPr>
        </p:nvSpPr>
        <p:spPr>
          <a:xfrm>
            <a:off x="445558" y="1344225"/>
            <a:ext cx="9624060" cy="4990084"/>
          </a:xfrm>
        </p:spPr>
        <p:txBody>
          <a:bodyPr/>
          <a:lstStyle/>
          <a:p>
            <a:pPr marL="0" indent="0">
              <a:buNone/>
              <a:defRPr/>
            </a:pPr>
            <a:r>
              <a:rPr lang="en-US" i="1" dirty="0" smtClean="0"/>
              <a:t>Add a temporal dimension</a:t>
            </a:r>
          </a:p>
          <a:p>
            <a:pPr>
              <a:defRPr/>
            </a:pPr>
            <a:r>
              <a:rPr lang="en-US" dirty="0" smtClean="0"/>
              <a:t>Define project time line accurately and realistically</a:t>
            </a:r>
          </a:p>
          <a:p>
            <a:pPr>
              <a:defRPr/>
            </a:pPr>
            <a:r>
              <a:rPr lang="en-US" dirty="0" smtClean="0"/>
              <a:t>Think through time required to observe sufficient change in outcome in a sufficiently large group to measure impact</a:t>
            </a:r>
          </a:p>
          <a:p>
            <a:pPr marL="0" indent="0">
              <a:buNone/>
              <a:defRPr/>
            </a:pPr>
            <a:endParaRPr lang="en-US" dirty="0" smtClean="0"/>
          </a:p>
          <a:p>
            <a:pPr marL="0" indent="0">
              <a:buNone/>
              <a:defRPr/>
            </a:pPr>
            <a:endParaRPr lang="en-US" dirty="0"/>
          </a:p>
        </p:txBody>
      </p:sp>
    </p:spTree>
    <p:extLst>
      <p:ext uri="{BB962C8B-B14F-4D97-AF65-F5344CB8AC3E}">
        <p14:creationId xmlns:p14="http://schemas.microsoft.com/office/powerpoint/2010/main" val="3317388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146300" y="123031"/>
            <a:ext cx="7663603" cy="537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School </a:t>
            </a:r>
            <a:r>
              <a:rPr lang="en-US" altLang="en-US" sz="4000" dirty="0" smtClean="0">
                <a:solidFill>
                  <a:schemeClr val="tx1"/>
                </a:solidFill>
              </a:rPr>
              <a:t>feeding: timeline</a:t>
            </a:r>
            <a:endParaRPr lang="en-US" altLang="en-US" sz="4000" dirty="0">
              <a:solidFill>
                <a:schemeClr val="tx1"/>
              </a:solidFill>
            </a:endParaRPr>
          </a:p>
        </p:txBody>
      </p:sp>
      <p:graphicFrame>
        <p:nvGraphicFramePr>
          <p:cNvPr id="5" name="Content Placeholder 4"/>
          <p:cNvGraphicFramePr>
            <a:graphicFrameLocks noGrp="1"/>
          </p:cNvGraphicFramePr>
          <p:nvPr>
            <p:ph idx="1"/>
          </p:nvPr>
        </p:nvGraphicFramePr>
        <p:xfrm>
          <a:off x="178223" y="1764295"/>
          <a:ext cx="10158730" cy="3931157"/>
        </p:xfrm>
        <a:graphic>
          <a:graphicData uri="http://schemas.openxmlformats.org/drawingml/2006/table">
            <a:tbl>
              <a:tblPr firstRow="1" bandRow="1">
                <a:tableStyleId>{5C22544A-7EE6-4342-B048-85BDC9FD1C3A}</a:tableStyleId>
              </a:tblPr>
              <a:tblGrid>
                <a:gridCol w="2586714"/>
                <a:gridCol w="2821869"/>
                <a:gridCol w="2469136"/>
                <a:gridCol w="2281011"/>
              </a:tblGrid>
              <a:tr h="705569">
                <a:tc>
                  <a:txBody>
                    <a:bodyPr/>
                    <a:lstStyle/>
                    <a:p>
                      <a:pPr algn="ctr"/>
                      <a:endParaRPr lang="en-GB" sz="2000" dirty="0">
                        <a:solidFill>
                          <a:schemeClr val="tx1"/>
                        </a:solidFill>
                      </a:endParaRPr>
                    </a:p>
                  </a:txBody>
                  <a:tcPr marL="106934" marR="106934" marT="50376" marB="50376"/>
                </a:tc>
                <a:tc>
                  <a:txBody>
                    <a:bodyPr/>
                    <a:lstStyle/>
                    <a:p>
                      <a:pPr algn="ctr"/>
                      <a:endParaRPr lang="en-GB" sz="2000" dirty="0">
                        <a:solidFill>
                          <a:schemeClr val="tx1"/>
                        </a:solidFill>
                      </a:endParaRPr>
                    </a:p>
                  </a:txBody>
                  <a:tcPr marL="106934" marR="106934" marT="50376" marB="50376"/>
                </a:tc>
                <a:tc>
                  <a:txBody>
                    <a:bodyPr/>
                    <a:lstStyle/>
                    <a:p>
                      <a:pPr algn="ctr"/>
                      <a:endParaRPr lang="en-GB" sz="2000" dirty="0">
                        <a:solidFill>
                          <a:schemeClr val="tx1"/>
                        </a:solidFill>
                      </a:endParaRPr>
                    </a:p>
                  </a:txBody>
                  <a:tcPr marL="106934" marR="106934" marT="50376" marB="50376"/>
                </a:tc>
                <a:tc>
                  <a:txBody>
                    <a:bodyPr/>
                    <a:lstStyle/>
                    <a:p>
                      <a:pPr algn="ctr"/>
                      <a:endParaRPr lang="en-GB" sz="2000" dirty="0">
                        <a:solidFill>
                          <a:schemeClr val="tx1"/>
                        </a:solidFill>
                      </a:endParaRPr>
                    </a:p>
                  </a:txBody>
                  <a:tcPr marL="106934" marR="106934" marT="50376" marB="50376"/>
                </a:tc>
              </a:tr>
              <a:tr h="1007978">
                <a:tc>
                  <a:txBody>
                    <a:bodyPr/>
                    <a:lstStyle/>
                    <a:p>
                      <a:pPr algn="ctr"/>
                      <a:endParaRPr lang="en-GB" sz="2000" dirty="0"/>
                    </a:p>
                  </a:txBody>
                  <a:tcPr marL="106934" marR="106934" marT="50376" marB="50376"/>
                </a:tc>
                <a:tc>
                  <a:txBody>
                    <a:bodyPr/>
                    <a:lstStyle/>
                    <a:p>
                      <a:pPr algn="ctr"/>
                      <a:endParaRPr lang="en-GB" sz="2000" dirty="0"/>
                    </a:p>
                  </a:txBody>
                  <a:tcPr marL="106934" marR="106934" marT="50376" marB="50376"/>
                </a:tc>
                <a:tc>
                  <a:txBody>
                    <a:bodyPr/>
                    <a:lstStyle/>
                    <a:p>
                      <a:pPr algn="ctr"/>
                      <a:endParaRPr lang="en-GB" sz="2000" dirty="0"/>
                    </a:p>
                  </a:txBody>
                  <a:tcPr marL="106934" marR="106934" marT="50376" marB="50376"/>
                </a:tc>
                <a:tc>
                  <a:txBody>
                    <a:bodyPr/>
                    <a:lstStyle/>
                    <a:p>
                      <a:pPr algn="ctr"/>
                      <a:endParaRPr lang="en-GB" sz="2000"/>
                    </a:p>
                  </a:txBody>
                  <a:tcPr marL="106934" marR="106934" marT="50376" marB="50376"/>
                </a:tc>
              </a:tr>
              <a:tr h="2217610">
                <a:tc>
                  <a:txBody>
                    <a:bodyPr/>
                    <a:lstStyle/>
                    <a:p>
                      <a:pPr algn="ctr"/>
                      <a:endParaRPr lang="en-GB" sz="2000" dirty="0"/>
                    </a:p>
                  </a:txBody>
                  <a:tcPr marL="106934" marR="106934" marT="50376" marB="50376"/>
                </a:tc>
                <a:tc>
                  <a:txBody>
                    <a:bodyPr/>
                    <a:lstStyle/>
                    <a:p>
                      <a:pPr algn="ctr"/>
                      <a:endParaRPr lang="en-GB" sz="2000" dirty="0"/>
                    </a:p>
                  </a:txBody>
                  <a:tcPr marL="106934" marR="106934" marT="50376" marB="50376"/>
                </a:tc>
                <a:tc>
                  <a:txBody>
                    <a:bodyPr/>
                    <a:lstStyle/>
                    <a:p>
                      <a:pPr algn="ctr"/>
                      <a:endParaRPr lang="en-GB" sz="2000" dirty="0"/>
                    </a:p>
                  </a:txBody>
                  <a:tcPr marL="106934" marR="106934" marT="50376" marB="50376"/>
                </a:tc>
                <a:tc>
                  <a:txBody>
                    <a:bodyPr/>
                    <a:lstStyle/>
                    <a:p>
                      <a:pPr algn="ctr"/>
                      <a:endParaRPr lang="en-GB" sz="2000" dirty="0"/>
                    </a:p>
                  </a:txBody>
                  <a:tcPr marL="106934" marR="106934" marT="50376" marB="50376"/>
                </a:tc>
              </a:tr>
            </a:tbl>
          </a:graphicData>
        </a:graphic>
      </p:graphicFrame>
      <p:grpSp>
        <p:nvGrpSpPr>
          <p:cNvPr id="4" name="Group 3"/>
          <p:cNvGrpSpPr>
            <a:grpSpLocks/>
          </p:cNvGrpSpPr>
          <p:nvPr/>
        </p:nvGrpSpPr>
        <p:grpSpPr bwMode="auto">
          <a:xfrm>
            <a:off x="267335" y="1848309"/>
            <a:ext cx="2584238" cy="3138958"/>
            <a:chOff x="228600" y="1676400"/>
            <a:chExt cx="2209800" cy="2847797"/>
          </a:xfrm>
        </p:grpSpPr>
        <p:sp>
          <p:nvSpPr>
            <p:cNvPr id="27686" name="TextBox 1"/>
            <p:cNvSpPr txBox="1">
              <a:spLocks noChangeArrowheads="1"/>
            </p:cNvSpPr>
            <p:nvPr/>
          </p:nvSpPr>
          <p:spPr bwMode="auto">
            <a:xfrm>
              <a:off x="304800" y="16764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6-12 months</a:t>
              </a:r>
              <a:endParaRPr lang="th-TH" altLang="en-US" sz="2100"/>
            </a:p>
          </p:txBody>
        </p:sp>
        <p:sp>
          <p:nvSpPr>
            <p:cNvPr id="27687" name="TextBox 8"/>
            <p:cNvSpPr txBox="1">
              <a:spLocks noChangeArrowheads="1"/>
            </p:cNvSpPr>
            <p:nvPr/>
          </p:nvSpPr>
          <p:spPr bwMode="auto">
            <a:xfrm>
              <a:off x="304800" y="2362200"/>
              <a:ext cx="2133600" cy="96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Project set up and      start up</a:t>
              </a:r>
            </a:p>
            <a:p>
              <a:pPr eaLnBrk="1" hangingPunct="1">
                <a:spcBef>
                  <a:spcPct val="0"/>
                </a:spcBef>
                <a:buFontTx/>
                <a:buNone/>
              </a:pPr>
              <a:endParaRPr lang="th-TH" altLang="en-US" sz="2100"/>
            </a:p>
          </p:txBody>
        </p:sp>
        <p:sp>
          <p:nvSpPr>
            <p:cNvPr id="27688" name="TextBox 9"/>
            <p:cNvSpPr txBox="1">
              <a:spLocks noChangeArrowheads="1"/>
            </p:cNvSpPr>
            <p:nvPr/>
          </p:nvSpPr>
          <p:spPr bwMode="auto">
            <a:xfrm>
              <a:off x="228600" y="3267670"/>
              <a:ext cx="2133600" cy="12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Baseline survey toward end of this period</a:t>
              </a:r>
              <a:endParaRPr lang="en-GB" altLang="en-US" sz="2100"/>
            </a:p>
            <a:p>
              <a:pPr eaLnBrk="1" hangingPunct="1">
                <a:spcBef>
                  <a:spcPct val="0"/>
                </a:spcBef>
                <a:buFontTx/>
                <a:buNone/>
              </a:pPr>
              <a:endParaRPr lang="th-TH" altLang="en-US" sz="2100"/>
            </a:p>
          </p:txBody>
        </p:sp>
      </p:grpSp>
      <p:grpSp>
        <p:nvGrpSpPr>
          <p:cNvPr id="19" name="Group 18"/>
          <p:cNvGrpSpPr>
            <a:grpSpLocks/>
          </p:cNvGrpSpPr>
          <p:nvPr/>
        </p:nvGrpSpPr>
        <p:grpSpPr bwMode="auto">
          <a:xfrm>
            <a:off x="2940685" y="1848309"/>
            <a:ext cx="2584238" cy="3785390"/>
            <a:chOff x="2514600" y="1676400"/>
            <a:chExt cx="2209800" cy="3434068"/>
          </a:xfrm>
        </p:grpSpPr>
        <p:sp>
          <p:nvSpPr>
            <p:cNvPr id="27683" name="TextBox 5"/>
            <p:cNvSpPr txBox="1">
              <a:spLocks noChangeArrowheads="1"/>
            </p:cNvSpPr>
            <p:nvPr/>
          </p:nvSpPr>
          <p:spPr bwMode="auto">
            <a:xfrm>
              <a:off x="2743200" y="1676400"/>
              <a:ext cx="1981200" cy="3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13-36 months</a:t>
              </a:r>
              <a:endParaRPr lang="th-TH" altLang="en-US" sz="2100"/>
            </a:p>
          </p:txBody>
        </p:sp>
        <p:sp>
          <p:nvSpPr>
            <p:cNvPr id="27684" name="TextBox 10"/>
            <p:cNvSpPr txBox="1">
              <a:spLocks noChangeArrowheads="1"/>
            </p:cNvSpPr>
            <p:nvPr/>
          </p:nvSpPr>
          <p:spPr bwMode="auto">
            <a:xfrm>
              <a:off x="2514600" y="2353270"/>
              <a:ext cx="2133600" cy="96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Project implementation</a:t>
              </a:r>
              <a:endParaRPr lang="en-GB" altLang="en-US" sz="2100"/>
            </a:p>
            <a:p>
              <a:pPr eaLnBrk="1" hangingPunct="1">
                <a:spcBef>
                  <a:spcPct val="0"/>
                </a:spcBef>
                <a:buFontTx/>
                <a:buNone/>
              </a:pPr>
              <a:endParaRPr lang="th-TH" altLang="en-US" sz="2100"/>
            </a:p>
          </p:txBody>
        </p:sp>
        <p:sp>
          <p:nvSpPr>
            <p:cNvPr id="27685" name="TextBox 11"/>
            <p:cNvSpPr txBox="1">
              <a:spLocks noChangeArrowheads="1"/>
            </p:cNvSpPr>
            <p:nvPr/>
          </p:nvSpPr>
          <p:spPr bwMode="auto">
            <a:xfrm>
              <a:off x="2514600" y="3267670"/>
              <a:ext cx="2133600" cy="184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Mid-term process evaluation. </a:t>
              </a:r>
            </a:p>
            <a:p>
              <a:pPr algn="ctr" eaLnBrk="1" hangingPunct="1">
                <a:spcBef>
                  <a:spcPct val="0"/>
                </a:spcBef>
                <a:buFontTx/>
                <a:buNone/>
              </a:pPr>
              <a:r>
                <a:rPr lang="en-US" altLang="en-US" sz="2100"/>
                <a:t>Impact analysis on attendance and attentiveness</a:t>
              </a:r>
              <a:endParaRPr lang="en-GB" altLang="en-US" sz="2100"/>
            </a:p>
            <a:p>
              <a:pPr eaLnBrk="1" hangingPunct="1">
                <a:spcBef>
                  <a:spcPct val="0"/>
                </a:spcBef>
                <a:buFontTx/>
                <a:buNone/>
              </a:pPr>
              <a:endParaRPr lang="th-TH" altLang="en-US" sz="2100"/>
            </a:p>
          </p:txBody>
        </p:sp>
      </p:grpSp>
      <p:sp>
        <p:nvSpPr>
          <p:cNvPr id="27675" name="TextBox 13"/>
          <p:cNvSpPr txBox="1">
            <a:spLocks noChangeArrowheads="1"/>
          </p:cNvSpPr>
          <p:nvPr/>
        </p:nvSpPr>
        <p:spPr bwMode="auto">
          <a:xfrm>
            <a:off x="5703147" y="3656362"/>
            <a:ext cx="2495127"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th-TH" altLang="en-US" sz="2100"/>
          </a:p>
        </p:txBody>
      </p:sp>
      <p:grpSp>
        <p:nvGrpSpPr>
          <p:cNvPr id="20" name="Group 19"/>
          <p:cNvGrpSpPr>
            <a:grpSpLocks/>
          </p:cNvGrpSpPr>
          <p:nvPr/>
        </p:nvGrpSpPr>
        <p:grpSpPr bwMode="auto">
          <a:xfrm>
            <a:off x="5524923" y="1848309"/>
            <a:ext cx="2673350" cy="4597045"/>
            <a:chOff x="4724400" y="1676400"/>
            <a:chExt cx="2286000" cy="4169590"/>
          </a:xfrm>
        </p:grpSpPr>
        <p:sp>
          <p:nvSpPr>
            <p:cNvPr id="27680" name="TextBox 6"/>
            <p:cNvSpPr txBox="1">
              <a:spLocks noChangeArrowheads="1"/>
            </p:cNvSpPr>
            <p:nvPr/>
          </p:nvSpPr>
          <p:spPr bwMode="auto">
            <a:xfrm>
              <a:off x="5029200" y="1676400"/>
              <a:ext cx="1981200" cy="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37-42 months</a:t>
              </a:r>
              <a:endParaRPr lang="th-TH" altLang="en-US" sz="2100"/>
            </a:p>
          </p:txBody>
        </p:sp>
        <p:sp>
          <p:nvSpPr>
            <p:cNvPr id="27681" name="TextBox 15"/>
            <p:cNvSpPr txBox="1">
              <a:spLocks noChangeArrowheads="1"/>
            </p:cNvSpPr>
            <p:nvPr/>
          </p:nvSpPr>
          <p:spPr bwMode="auto">
            <a:xfrm>
              <a:off x="4876800" y="2353270"/>
              <a:ext cx="2133600" cy="66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End of Phase I</a:t>
              </a:r>
              <a:endParaRPr lang="en-GB" altLang="en-US" sz="2100"/>
            </a:p>
            <a:p>
              <a:pPr eaLnBrk="1" hangingPunct="1">
                <a:spcBef>
                  <a:spcPct val="0"/>
                </a:spcBef>
                <a:buFontTx/>
                <a:buNone/>
              </a:pPr>
              <a:endParaRPr lang="th-TH" altLang="en-US" sz="2100"/>
            </a:p>
          </p:txBody>
        </p:sp>
        <p:sp>
          <p:nvSpPr>
            <p:cNvPr id="27682" name="TextBox 16"/>
            <p:cNvSpPr txBox="1">
              <a:spLocks noChangeArrowheads="1"/>
            </p:cNvSpPr>
            <p:nvPr/>
          </p:nvSpPr>
          <p:spPr bwMode="auto">
            <a:xfrm>
              <a:off x="4724400" y="3124200"/>
              <a:ext cx="2133600" cy="272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Endline data collection and analysis.</a:t>
              </a:r>
            </a:p>
            <a:p>
              <a:pPr algn="ctr" eaLnBrk="1" hangingPunct="1">
                <a:spcBef>
                  <a:spcPct val="0"/>
                </a:spcBef>
                <a:buFontTx/>
                <a:buNone/>
              </a:pPr>
              <a:r>
                <a:rPr lang="en-US" altLang="en-US" sz="2100"/>
                <a:t>Impact analysis on attendance, attentiveness and learning outcomes</a:t>
              </a:r>
              <a:endParaRPr lang="en-GB" altLang="en-US" sz="2100"/>
            </a:p>
            <a:p>
              <a:pPr eaLnBrk="1" hangingPunct="1">
                <a:spcBef>
                  <a:spcPct val="0"/>
                </a:spcBef>
                <a:buFontTx/>
                <a:buNone/>
              </a:pPr>
              <a:endParaRPr lang="th-TH" altLang="en-US" sz="2100"/>
            </a:p>
          </p:txBody>
        </p:sp>
      </p:grpSp>
      <p:grpSp>
        <p:nvGrpSpPr>
          <p:cNvPr id="21" name="Group 20"/>
          <p:cNvGrpSpPr>
            <a:grpSpLocks/>
          </p:cNvGrpSpPr>
          <p:nvPr/>
        </p:nvGrpSpPr>
        <p:grpSpPr bwMode="auto">
          <a:xfrm>
            <a:off x="7930938" y="1764295"/>
            <a:ext cx="2495127" cy="3818567"/>
            <a:chOff x="6781800" y="1600200"/>
            <a:chExt cx="2133600" cy="3464027"/>
          </a:xfrm>
        </p:grpSpPr>
        <p:sp>
          <p:nvSpPr>
            <p:cNvPr id="27678" name="TextBox 7"/>
            <p:cNvSpPr txBox="1">
              <a:spLocks noChangeArrowheads="1"/>
            </p:cNvSpPr>
            <p:nvPr/>
          </p:nvSpPr>
          <p:spPr bwMode="auto">
            <a:xfrm>
              <a:off x="6781800" y="1600200"/>
              <a:ext cx="1981200" cy="6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15-20 years </a:t>
              </a:r>
            </a:p>
            <a:p>
              <a:pPr algn="ctr" eaLnBrk="1" hangingPunct="1">
                <a:spcBef>
                  <a:spcPct val="0"/>
                </a:spcBef>
                <a:buFontTx/>
                <a:buNone/>
              </a:pPr>
              <a:r>
                <a:rPr lang="en-US" altLang="en-US" sz="2100"/>
                <a:t>     later</a:t>
              </a:r>
              <a:endParaRPr lang="th-TH" altLang="en-US" sz="2100"/>
            </a:p>
          </p:txBody>
        </p:sp>
        <p:sp>
          <p:nvSpPr>
            <p:cNvPr id="27679" name="TextBox 17"/>
            <p:cNvSpPr txBox="1">
              <a:spLocks noChangeArrowheads="1"/>
            </p:cNvSpPr>
            <p:nvPr/>
          </p:nvSpPr>
          <p:spPr bwMode="auto">
            <a:xfrm>
              <a:off x="6781800" y="3221503"/>
              <a:ext cx="2133600" cy="18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100"/>
                <a:t>Post endline survey for </a:t>
              </a:r>
            </a:p>
            <a:p>
              <a:pPr algn="ctr" eaLnBrk="1" hangingPunct="1">
                <a:spcBef>
                  <a:spcPct val="0"/>
                </a:spcBef>
                <a:buFontTx/>
                <a:buNone/>
              </a:pPr>
              <a:r>
                <a:rPr lang="en-US" altLang="en-US" sz="2100"/>
                <a:t>analysis of</a:t>
              </a:r>
            </a:p>
            <a:p>
              <a:pPr algn="ctr" eaLnBrk="1" hangingPunct="1">
                <a:spcBef>
                  <a:spcPct val="0"/>
                </a:spcBef>
                <a:buFontTx/>
                <a:buNone/>
              </a:pPr>
              <a:r>
                <a:rPr lang="en-US" altLang="en-US" sz="2100"/>
                <a:t>labour market outcomes</a:t>
              </a:r>
              <a:endParaRPr lang="en-GB" altLang="en-US" sz="2100"/>
            </a:p>
            <a:p>
              <a:pPr eaLnBrk="1" hangingPunct="1">
                <a:spcBef>
                  <a:spcPct val="0"/>
                </a:spcBef>
                <a:buFontTx/>
                <a:buNone/>
              </a:pPr>
              <a:endParaRPr lang="th-TH" altLang="en-US" sz="2100"/>
            </a:p>
          </p:txBody>
        </p:sp>
      </p:grpSp>
    </p:spTree>
    <p:extLst>
      <p:ext uri="{BB962C8B-B14F-4D97-AF65-F5344CB8AC3E}">
        <p14:creationId xmlns:p14="http://schemas.microsoft.com/office/powerpoint/2010/main" val="2589482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802005" y="252042"/>
            <a:ext cx="8465608"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Step Five</a:t>
            </a:r>
          </a:p>
        </p:txBody>
      </p:sp>
      <p:sp>
        <p:nvSpPr>
          <p:cNvPr id="3" name="Content Placeholder 2"/>
          <p:cNvSpPr>
            <a:spLocks noGrp="1"/>
          </p:cNvSpPr>
          <p:nvPr>
            <p:ph idx="1"/>
          </p:nvPr>
        </p:nvSpPr>
        <p:spPr>
          <a:xfrm>
            <a:off x="445558" y="1092182"/>
            <a:ext cx="9891395" cy="4956828"/>
          </a:xfrm>
        </p:spPr>
        <p:txBody>
          <a:bodyPr/>
          <a:lstStyle/>
          <a:p>
            <a:pPr marL="0" indent="0">
              <a:buNone/>
              <a:defRPr/>
            </a:pPr>
            <a:r>
              <a:rPr lang="en-US" i="1" dirty="0" smtClean="0"/>
              <a:t>Identify the Evaluation Questions</a:t>
            </a:r>
          </a:p>
          <a:p>
            <a:pPr>
              <a:defRPr/>
            </a:pPr>
            <a:r>
              <a:rPr lang="en-US" sz="3000" dirty="0"/>
              <a:t>Interrogate the causal chain, and ask ‘what needs to be in place for this to work’? </a:t>
            </a:r>
          </a:p>
          <a:p>
            <a:pPr>
              <a:defRPr/>
            </a:pPr>
            <a:r>
              <a:rPr lang="en-US" sz="3000" dirty="0"/>
              <a:t>Different types of evidence (factual and counterfactual)</a:t>
            </a:r>
          </a:p>
          <a:p>
            <a:pPr>
              <a:defRPr/>
            </a:pPr>
            <a:r>
              <a:rPr lang="en-US" sz="3000" dirty="0"/>
              <a:t>Probe potential weak links</a:t>
            </a:r>
          </a:p>
          <a:p>
            <a:pPr>
              <a:defRPr/>
            </a:pPr>
            <a:r>
              <a:rPr lang="en-US" sz="3000" dirty="0"/>
              <a:t>What questions most need answering (and how)?</a:t>
            </a:r>
          </a:p>
          <a:p>
            <a:pPr>
              <a:defRPr/>
            </a:pPr>
            <a:r>
              <a:rPr lang="en-US" sz="3000" dirty="0"/>
              <a:t>Look for second generation questions which tackle design issues</a:t>
            </a:r>
          </a:p>
          <a:p>
            <a:pPr marL="0" indent="0">
              <a:buNone/>
              <a:defRPr/>
            </a:pPr>
            <a:endParaRPr lang="en-US" dirty="0" smtClean="0"/>
          </a:p>
          <a:p>
            <a:pPr marL="0" indent="0">
              <a:buNone/>
              <a:defRPr/>
            </a:pPr>
            <a:endParaRPr lang="en-US" dirty="0"/>
          </a:p>
        </p:txBody>
      </p:sp>
    </p:spTree>
    <p:extLst>
      <p:ext uri="{BB962C8B-B14F-4D97-AF65-F5344CB8AC3E}">
        <p14:creationId xmlns:p14="http://schemas.microsoft.com/office/powerpoint/2010/main" val="1314378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buNone/>
            </a:pPr>
            <a:r>
              <a:rPr lang="en-US" sz="4800" dirty="0" smtClean="0"/>
              <a:t>Sketch a time line for the design, implementation and evaluation of your intervention</a:t>
            </a:r>
            <a:endParaRPr lang="en-US" sz="4800" dirty="0"/>
          </a:p>
        </p:txBody>
      </p:sp>
    </p:spTree>
    <p:extLst>
      <p:ext uri="{BB962C8B-B14F-4D97-AF65-F5344CB8AC3E}">
        <p14:creationId xmlns:p14="http://schemas.microsoft.com/office/powerpoint/2010/main" val="3343024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5964997"/>
            <a:ext cx="1529750" cy="1102684"/>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49" name="Oval 48"/>
          <p:cNvSpPr/>
          <p:nvPr/>
        </p:nvSpPr>
        <p:spPr>
          <a:xfrm>
            <a:off x="3506916" y="5880983"/>
            <a:ext cx="1928896" cy="1176196"/>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48" name="Oval 47"/>
          <p:cNvSpPr/>
          <p:nvPr/>
        </p:nvSpPr>
        <p:spPr>
          <a:xfrm>
            <a:off x="7251462" y="4956828"/>
            <a:ext cx="1650423" cy="1512253"/>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50" name="Oval 49"/>
          <p:cNvSpPr/>
          <p:nvPr/>
        </p:nvSpPr>
        <p:spPr>
          <a:xfrm>
            <a:off x="9059687" y="4956829"/>
            <a:ext cx="1527894" cy="1398484"/>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29702" name="Title 1"/>
          <p:cNvSpPr>
            <a:spLocks noGrp="1"/>
          </p:cNvSpPr>
          <p:nvPr>
            <p:ph type="title"/>
          </p:nvPr>
        </p:nvSpPr>
        <p:spPr bwMode="auto">
          <a:xfrm>
            <a:off x="1903836" y="199231"/>
            <a:ext cx="8252112"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3400" dirty="0">
                <a:solidFill>
                  <a:schemeClr val="tx1"/>
                </a:solidFill>
              </a:rPr>
              <a:t>What needs to be in place</a:t>
            </a:r>
            <a:r>
              <a:rPr lang="en-US" altLang="en-US" sz="3400" dirty="0">
                <a:solidFill>
                  <a:schemeClr val="bg1"/>
                </a:solidFill>
              </a:rPr>
              <a:t>?</a:t>
            </a:r>
            <a:endParaRPr lang="en-GB" altLang="en-US" sz="3400" dirty="0">
              <a:solidFill>
                <a:schemeClr val="bg1"/>
              </a:solidFill>
            </a:endParaRPr>
          </a:p>
        </p:txBody>
      </p:sp>
      <p:sp>
        <p:nvSpPr>
          <p:cNvPr id="3" name="TextBox 2"/>
          <p:cNvSpPr txBox="1">
            <a:spLocks noChangeArrowheads="1"/>
          </p:cNvSpPr>
          <p:nvPr/>
        </p:nvSpPr>
        <p:spPr bwMode="auto">
          <a:xfrm>
            <a:off x="259910" y="1408986"/>
            <a:ext cx="58254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Staff</a:t>
            </a:r>
          </a:p>
        </p:txBody>
      </p:sp>
      <p:sp>
        <p:nvSpPr>
          <p:cNvPr id="7" name="TextBox 6"/>
          <p:cNvSpPr txBox="1">
            <a:spLocks noChangeArrowheads="1"/>
          </p:cNvSpPr>
          <p:nvPr/>
        </p:nvSpPr>
        <p:spPr bwMode="auto">
          <a:xfrm>
            <a:off x="89112" y="4386233"/>
            <a:ext cx="741244"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Money</a:t>
            </a:r>
          </a:p>
        </p:txBody>
      </p:sp>
      <p:sp>
        <p:nvSpPr>
          <p:cNvPr id="29705" name="TextBox 8"/>
          <p:cNvSpPr txBox="1">
            <a:spLocks noChangeArrowheads="1"/>
          </p:cNvSpPr>
          <p:nvPr/>
        </p:nvSpPr>
        <p:spPr bwMode="auto">
          <a:xfrm>
            <a:off x="1158452" y="4116687"/>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29706" name="TextBox 9"/>
          <p:cNvSpPr txBox="1">
            <a:spLocks noChangeArrowheads="1"/>
          </p:cNvSpPr>
          <p:nvPr/>
        </p:nvSpPr>
        <p:spPr bwMode="auto">
          <a:xfrm>
            <a:off x="1336675" y="4284716"/>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29707" name="TextBox 10"/>
          <p:cNvSpPr txBox="1">
            <a:spLocks noChangeArrowheads="1"/>
          </p:cNvSpPr>
          <p:nvPr/>
        </p:nvSpPr>
        <p:spPr bwMode="auto">
          <a:xfrm>
            <a:off x="1514898" y="4452744"/>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29708" name="TextBox 11"/>
          <p:cNvSpPr txBox="1">
            <a:spLocks noChangeArrowheads="1"/>
          </p:cNvSpPr>
          <p:nvPr/>
        </p:nvSpPr>
        <p:spPr bwMode="auto">
          <a:xfrm>
            <a:off x="1693122" y="4620772"/>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13" name="TextBox 12"/>
          <p:cNvSpPr txBox="1">
            <a:spLocks noChangeArrowheads="1"/>
          </p:cNvSpPr>
          <p:nvPr/>
        </p:nvSpPr>
        <p:spPr bwMode="auto">
          <a:xfrm>
            <a:off x="1247563" y="1422988"/>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projects </a:t>
            </a:r>
          </a:p>
          <a:p>
            <a:pPr eaLnBrk="1" hangingPunct="1">
              <a:defRPr/>
            </a:pPr>
            <a:r>
              <a:rPr lang="en-US" altLang="en-US" sz="1300" dirty="0">
                <a:solidFill>
                  <a:srgbClr val="000000"/>
                </a:solidFill>
              </a:rPr>
              <a:t>school</a:t>
            </a:r>
          </a:p>
        </p:txBody>
      </p:sp>
      <p:sp>
        <p:nvSpPr>
          <p:cNvPr id="14" name="TextBox 13"/>
          <p:cNvSpPr txBox="1">
            <a:spLocks noChangeArrowheads="1"/>
          </p:cNvSpPr>
          <p:nvPr/>
        </p:nvSpPr>
        <p:spPr bwMode="auto">
          <a:xfrm>
            <a:off x="1247563" y="4321472"/>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and train</a:t>
            </a:r>
          </a:p>
          <a:p>
            <a:pPr eaLnBrk="1" hangingPunct="1">
              <a:defRPr/>
            </a:pPr>
            <a:r>
              <a:rPr lang="en-US" altLang="en-US" sz="1300" dirty="0">
                <a:solidFill>
                  <a:srgbClr val="000000"/>
                </a:solidFill>
              </a:rPr>
              <a:t>trainers</a:t>
            </a:r>
          </a:p>
        </p:txBody>
      </p:sp>
      <p:sp>
        <p:nvSpPr>
          <p:cNvPr id="15" name="TextBox 14"/>
          <p:cNvSpPr txBox="1">
            <a:spLocks noChangeArrowheads="1"/>
          </p:cNvSpPr>
          <p:nvPr/>
        </p:nvSpPr>
        <p:spPr bwMode="auto">
          <a:xfrm>
            <a:off x="1247564" y="3404320"/>
            <a:ext cx="1837928"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Develop training </a:t>
            </a:r>
          </a:p>
          <a:p>
            <a:pPr eaLnBrk="1" hangingPunct="1">
              <a:defRPr/>
            </a:pPr>
            <a:r>
              <a:rPr lang="en-US" altLang="en-US" sz="1300" dirty="0">
                <a:solidFill>
                  <a:srgbClr val="000000"/>
                </a:solidFill>
              </a:rPr>
              <a:t>and guidance</a:t>
            </a:r>
          </a:p>
          <a:p>
            <a:pPr eaLnBrk="1" hangingPunct="1">
              <a:defRPr/>
            </a:pPr>
            <a:r>
              <a:rPr lang="en-US" altLang="en-US" sz="1300" dirty="0">
                <a:solidFill>
                  <a:srgbClr val="000000"/>
                </a:solidFill>
              </a:rPr>
              <a:t>materials</a:t>
            </a:r>
          </a:p>
        </p:txBody>
      </p:sp>
      <p:sp>
        <p:nvSpPr>
          <p:cNvPr id="16" name="TextBox 15"/>
          <p:cNvSpPr txBox="1">
            <a:spLocks noChangeArrowheads="1"/>
          </p:cNvSpPr>
          <p:nvPr/>
        </p:nvSpPr>
        <p:spPr bwMode="auto">
          <a:xfrm>
            <a:off x="3653578" y="1428239"/>
            <a:ext cx="1425787"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Kitchens </a:t>
            </a:r>
          </a:p>
          <a:p>
            <a:pPr eaLnBrk="1" hangingPunct="1">
              <a:defRPr/>
            </a:pPr>
            <a:r>
              <a:rPr lang="en-US" altLang="en-US" sz="1300">
                <a:solidFill>
                  <a:srgbClr val="000000"/>
                </a:solidFill>
              </a:rPr>
              <a:t>equipped</a:t>
            </a:r>
          </a:p>
        </p:txBody>
      </p:sp>
      <p:sp>
        <p:nvSpPr>
          <p:cNvPr id="17" name="TextBox 16"/>
          <p:cNvSpPr txBox="1">
            <a:spLocks noChangeArrowheads="1"/>
          </p:cNvSpPr>
          <p:nvPr/>
        </p:nvSpPr>
        <p:spPr bwMode="auto">
          <a:xfrm>
            <a:off x="1275412" y="2184365"/>
            <a:ext cx="1793372"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Set up </a:t>
            </a:r>
          </a:p>
          <a:p>
            <a:pPr eaLnBrk="1" hangingPunct="1">
              <a:defRPr/>
            </a:pPr>
            <a:r>
              <a:rPr lang="en-US" altLang="en-US" sz="1300" dirty="0">
                <a:solidFill>
                  <a:srgbClr val="000000"/>
                </a:solidFill>
              </a:rPr>
              <a:t>procurement,</a:t>
            </a:r>
          </a:p>
          <a:p>
            <a:pPr eaLnBrk="1" hangingPunct="1">
              <a:defRPr/>
            </a:pPr>
            <a:r>
              <a:rPr lang="en-US" altLang="en-US" sz="1300" dirty="0">
                <a:solidFill>
                  <a:srgbClr val="000000"/>
                </a:solidFill>
              </a:rPr>
              <a:t>production and </a:t>
            </a:r>
          </a:p>
          <a:p>
            <a:pPr eaLnBrk="1" hangingPunct="1">
              <a:defRPr/>
            </a:pPr>
            <a:r>
              <a:rPr lang="en-US" altLang="en-US" sz="1300" dirty="0">
                <a:solidFill>
                  <a:srgbClr val="000000"/>
                </a:solidFill>
              </a:rPr>
              <a:t>distribution systems</a:t>
            </a:r>
          </a:p>
        </p:txBody>
      </p:sp>
      <p:sp>
        <p:nvSpPr>
          <p:cNvPr id="18" name="TextBox 17"/>
          <p:cNvSpPr txBox="1">
            <a:spLocks noChangeArrowheads="1"/>
          </p:cNvSpPr>
          <p:nvPr/>
        </p:nvSpPr>
        <p:spPr bwMode="auto">
          <a:xfrm>
            <a:off x="3653578" y="2184366"/>
            <a:ext cx="1425787"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Foodstuffs</a:t>
            </a:r>
          </a:p>
          <a:p>
            <a:pPr eaLnBrk="1" hangingPunct="1">
              <a:defRPr/>
            </a:pPr>
            <a:r>
              <a:rPr lang="en-US" altLang="en-US" sz="1300" dirty="0">
                <a:solidFill>
                  <a:srgbClr val="000000"/>
                </a:solidFill>
              </a:rPr>
              <a:t>produced,</a:t>
            </a:r>
          </a:p>
          <a:p>
            <a:pPr eaLnBrk="1" hangingPunct="1">
              <a:defRPr/>
            </a:pPr>
            <a:r>
              <a:rPr lang="en-US" altLang="en-US" sz="1300" dirty="0">
                <a:solidFill>
                  <a:srgbClr val="000000"/>
                </a:solidFill>
              </a:rPr>
              <a:t>procured or </a:t>
            </a:r>
          </a:p>
          <a:p>
            <a:pPr eaLnBrk="1" hangingPunct="1">
              <a:defRPr/>
            </a:pPr>
            <a:r>
              <a:rPr lang="en-US" altLang="en-US" sz="1300" dirty="0">
                <a:solidFill>
                  <a:srgbClr val="000000"/>
                </a:solidFill>
              </a:rPr>
              <a:t>received</a:t>
            </a:r>
          </a:p>
          <a:p>
            <a:pPr eaLnBrk="1" hangingPunct="1">
              <a:defRPr/>
            </a:pPr>
            <a:endParaRPr lang="en-US" altLang="en-US" sz="1300" dirty="0">
              <a:solidFill>
                <a:srgbClr val="000000"/>
              </a:solidFill>
            </a:endParaRPr>
          </a:p>
        </p:txBody>
      </p:sp>
      <p:sp>
        <p:nvSpPr>
          <p:cNvPr id="19" name="TextBox 18"/>
          <p:cNvSpPr txBox="1">
            <a:spLocks noChangeArrowheads="1"/>
          </p:cNvSpPr>
          <p:nvPr/>
        </p:nvSpPr>
        <p:spPr bwMode="auto">
          <a:xfrm>
            <a:off x="5497076" y="1428239"/>
            <a:ext cx="1557172" cy="29060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Nutritious meals</a:t>
            </a:r>
          </a:p>
          <a:p>
            <a:pPr eaLnBrk="1" hangingPunct="1">
              <a:defRPr/>
            </a:pPr>
            <a:r>
              <a:rPr lang="en-US" altLang="en-US" sz="1300" dirty="0">
                <a:solidFill>
                  <a:srgbClr val="000000"/>
                </a:solidFill>
              </a:rPr>
              <a:t>prepared and</a:t>
            </a:r>
          </a:p>
          <a:p>
            <a:pPr eaLnBrk="1" hangingPunct="1">
              <a:defRPr/>
            </a:pPr>
            <a:r>
              <a:rPr lang="en-US" altLang="en-US" sz="1300" dirty="0">
                <a:solidFill>
                  <a:srgbClr val="000000"/>
                </a:solidFill>
              </a:rPr>
              <a:t>served in correct</a:t>
            </a:r>
          </a:p>
          <a:p>
            <a:pPr eaLnBrk="1" hangingPunct="1">
              <a:defRPr/>
            </a:pPr>
            <a:r>
              <a:rPr lang="en-US" altLang="en-US" sz="1300" dirty="0">
                <a:solidFill>
                  <a:srgbClr val="000000"/>
                </a:solidFill>
              </a:rPr>
              <a:t>portions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0" name="TextBox 19"/>
          <p:cNvSpPr txBox="1">
            <a:spLocks noChangeArrowheads="1"/>
          </p:cNvSpPr>
          <p:nvPr/>
        </p:nvSpPr>
        <p:spPr bwMode="auto">
          <a:xfrm>
            <a:off x="3653578" y="3528590"/>
            <a:ext cx="1425787"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Trained school-</a:t>
            </a:r>
          </a:p>
          <a:p>
            <a:pPr eaLnBrk="1" hangingPunct="1">
              <a:defRPr/>
            </a:pPr>
            <a:r>
              <a:rPr lang="en-US" altLang="en-US" sz="1300" dirty="0">
                <a:solidFill>
                  <a:srgbClr val="000000"/>
                </a:solidFill>
              </a:rPr>
              <a:t>level staff in </a:t>
            </a:r>
          </a:p>
          <a:p>
            <a:pPr eaLnBrk="1" hangingPunct="1">
              <a:defRPr/>
            </a:pPr>
            <a:r>
              <a:rPr lang="en-US" altLang="en-US" sz="1300" dirty="0">
                <a:solidFill>
                  <a:srgbClr val="000000"/>
                </a:solidFill>
              </a:rPr>
              <a:t>place</a:t>
            </a:r>
          </a:p>
        </p:txBody>
      </p:sp>
      <p:sp>
        <p:nvSpPr>
          <p:cNvPr id="21" name="TextBox 20"/>
          <p:cNvSpPr txBox="1"/>
          <p:nvPr/>
        </p:nvSpPr>
        <p:spPr>
          <a:xfrm>
            <a:off x="7574492" y="1428239"/>
            <a:ext cx="1247563" cy="89015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a:defRPr sz="1200"/>
            </a:lvl1pPr>
          </a:lstStyle>
          <a:p>
            <a:pPr fontAlgn="auto">
              <a:spcBef>
                <a:spcPts val="0"/>
              </a:spcBef>
              <a:spcAft>
                <a:spcPts val="0"/>
              </a:spcAft>
              <a:defRPr/>
            </a:pPr>
            <a:r>
              <a:rPr lang="en-US" dirty="0">
                <a:solidFill>
                  <a:srgbClr val="000000"/>
                </a:solidFill>
              </a:rPr>
              <a:t>Higher</a:t>
            </a:r>
            <a:endParaRPr lang="en-US" sz="1300" dirty="0">
              <a:solidFill>
                <a:srgbClr val="000000"/>
              </a:solidFill>
            </a:endParaRPr>
          </a:p>
          <a:p>
            <a:pPr fontAlgn="auto">
              <a:spcBef>
                <a:spcPts val="0"/>
              </a:spcBef>
              <a:spcAft>
                <a:spcPts val="0"/>
              </a:spcAft>
              <a:defRPr/>
            </a:pPr>
            <a:r>
              <a:rPr lang="en-US" sz="1300" dirty="0">
                <a:solidFill>
                  <a:srgbClr val="000000"/>
                </a:solidFill>
              </a:rPr>
              <a:t>attendance</a:t>
            </a:r>
          </a:p>
          <a:p>
            <a:pPr fontAlgn="auto">
              <a:spcBef>
                <a:spcPts val="0"/>
              </a:spcBef>
              <a:spcAft>
                <a:spcPts val="0"/>
              </a:spcAft>
              <a:defRPr/>
            </a:pPr>
            <a:endParaRPr lang="en-US" sz="1300" dirty="0">
              <a:solidFill>
                <a:srgbClr val="000000"/>
              </a:solidFill>
            </a:endParaRPr>
          </a:p>
          <a:p>
            <a:pPr fontAlgn="auto">
              <a:spcBef>
                <a:spcPts val="0"/>
              </a:spcBef>
              <a:spcAft>
                <a:spcPts val="0"/>
              </a:spcAft>
              <a:defRPr/>
            </a:pPr>
            <a:endParaRPr lang="en-US" sz="1300" dirty="0">
              <a:solidFill>
                <a:srgbClr val="000000"/>
              </a:solidFill>
            </a:endParaRPr>
          </a:p>
        </p:txBody>
      </p:sp>
      <p:sp>
        <p:nvSpPr>
          <p:cNvPr id="22" name="TextBox 21"/>
          <p:cNvSpPr txBox="1">
            <a:spLocks noChangeArrowheads="1"/>
          </p:cNvSpPr>
          <p:nvPr/>
        </p:nvSpPr>
        <p:spPr bwMode="auto">
          <a:xfrm>
            <a:off x="7574492" y="2698951"/>
            <a:ext cx="1247563" cy="1305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Children</a:t>
            </a:r>
          </a:p>
          <a:p>
            <a:pPr eaLnBrk="1" hangingPunct="1">
              <a:defRPr/>
            </a:pPr>
            <a:r>
              <a:rPr lang="en-US" altLang="en-US" sz="1300" dirty="0">
                <a:solidFill>
                  <a:srgbClr val="000000"/>
                </a:solidFill>
              </a:rPr>
              <a:t>more</a:t>
            </a:r>
          </a:p>
          <a:p>
            <a:pPr eaLnBrk="1" hangingPunct="1">
              <a:defRPr/>
            </a:pPr>
            <a:r>
              <a:rPr lang="en-US" altLang="en-US" sz="1300" dirty="0">
                <a:solidFill>
                  <a:srgbClr val="000000"/>
                </a:solidFill>
              </a:rPr>
              <a:t>attentive</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3" name="TextBox 22"/>
          <p:cNvSpPr txBox="1">
            <a:spLocks noChangeArrowheads="1"/>
          </p:cNvSpPr>
          <p:nvPr/>
        </p:nvSpPr>
        <p:spPr bwMode="auto">
          <a:xfrm>
            <a:off x="9390142" y="1428239"/>
            <a:ext cx="1000930" cy="27060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Better </a:t>
            </a:r>
          </a:p>
          <a:p>
            <a:pPr eaLnBrk="1" hangingPunct="1">
              <a:defRPr/>
            </a:pPr>
            <a:r>
              <a:rPr lang="en-US" altLang="en-US" sz="1300" dirty="0">
                <a:solidFill>
                  <a:srgbClr val="000000"/>
                </a:solidFill>
              </a:rPr>
              <a:t>learning</a:t>
            </a:r>
          </a:p>
          <a:p>
            <a:pPr eaLnBrk="1" hangingPunct="1">
              <a:defRPr/>
            </a:pPr>
            <a:r>
              <a:rPr lang="en-US" altLang="en-US" sz="1300" dirty="0">
                <a:solidFill>
                  <a:srgbClr val="000000"/>
                </a:solidFill>
              </a:rPr>
              <a:t>outcomes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5" name="TextBox 4"/>
          <p:cNvSpPr txBox="1">
            <a:spLocks noChangeArrowheads="1"/>
          </p:cNvSpPr>
          <p:nvPr/>
        </p:nvSpPr>
        <p:spPr bwMode="auto">
          <a:xfrm>
            <a:off x="89112" y="4956828"/>
            <a:ext cx="1672588"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000000"/>
                </a:solidFill>
              </a:rPr>
              <a:t>Assumptions</a:t>
            </a:r>
          </a:p>
        </p:txBody>
      </p:sp>
      <p:sp>
        <p:nvSpPr>
          <p:cNvPr id="6" name="TextBox 5"/>
          <p:cNvSpPr txBox="1">
            <a:spLocks noChangeArrowheads="1"/>
          </p:cNvSpPr>
          <p:nvPr/>
        </p:nvSpPr>
        <p:spPr bwMode="auto">
          <a:xfrm>
            <a:off x="89112" y="5292884"/>
            <a:ext cx="1215733"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Funds </a:t>
            </a:r>
          </a:p>
          <a:p>
            <a:pPr eaLnBrk="1" hangingPunct="1">
              <a:spcBef>
                <a:spcPct val="0"/>
              </a:spcBef>
              <a:buFontTx/>
              <a:buNone/>
            </a:pPr>
            <a:r>
              <a:rPr lang="en-US" altLang="en-US" sz="1300">
                <a:solidFill>
                  <a:srgbClr val="000000"/>
                </a:solidFill>
              </a:rPr>
              <a:t>available on </a:t>
            </a:r>
          </a:p>
          <a:p>
            <a:pPr eaLnBrk="1" hangingPunct="1">
              <a:spcBef>
                <a:spcPct val="0"/>
              </a:spcBef>
              <a:buFontTx/>
              <a:buNone/>
            </a:pPr>
            <a:r>
              <a:rPr lang="en-US" altLang="en-US" sz="1300">
                <a:solidFill>
                  <a:srgbClr val="000000"/>
                </a:solidFill>
              </a:rPr>
              <a:t>time</a:t>
            </a:r>
          </a:p>
        </p:txBody>
      </p:sp>
      <p:sp>
        <p:nvSpPr>
          <p:cNvPr id="24" name="TextBox 23"/>
          <p:cNvSpPr txBox="1">
            <a:spLocks noChangeArrowheads="1"/>
          </p:cNvSpPr>
          <p:nvPr/>
        </p:nvSpPr>
        <p:spPr bwMode="auto">
          <a:xfrm>
            <a:off x="237631" y="6124274"/>
            <a:ext cx="129748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Appropriately</a:t>
            </a:r>
          </a:p>
          <a:p>
            <a:pPr eaLnBrk="1" hangingPunct="1">
              <a:spcBef>
                <a:spcPct val="0"/>
              </a:spcBef>
              <a:buFontTx/>
              <a:buNone/>
            </a:pPr>
            <a:r>
              <a:rPr lang="en-US" altLang="en-US" sz="1300"/>
              <a:t>qualified and</a:t>
            </a:r>
          </a:p>
          <a:p>
            <a:pPr eaLnBrk="1" hangingPunct="1">
              <a:spcBef>
                <a:spcPct val="0"/>
              </a:spcBef>
              <a:buFontTx/>
              <a:buNone/>
            </a:pPr>
            <a:r>
              <a:rPr lang="en-US" altLang="en-US" sz="1300"/>
              <a:t>motivated</a:t>
            </a:r>
          </a:p>
          <a:p>
            <a:pPr eaLnBrk="1" hangingPunct="1">
              <a:spcBef>
                <a:spcPct val="0"/>
              </a:spcBef>
              <a:buFontTx/>
              <a:buNone/>
            </a:pPr>
            <a:r>
              <a:rPr lang="en-US" altLang="en-US" sz="1300"/>
              <a:t>project staff</a:t>
            </a:r>
          </a:p>
        </p:txBody>
      </p:sp>
      <p:sp>
        <p:nvSpPr>
          <p:cNvPr id="25" name="TextBox 24"/>
          <p:cNvSpPr txBox="1">
            <a:spLocks noChangeArrowheads="1"/>
          </p:cNvSpPr>
          <p:nvPr/>
        </p:nvSpPr>
        <p:spPr bwMode="auto">
          <a:xfrm>
            <a:off x="1529750" y="5238625"/>
            <a:ext cx="1595644"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Data available for</a:t>
            </a:r>
          </a:p>
          <a:p>
            <a:pPr eaLnBrk="1" hangingPunct="1">
              <a:spcBef>
                <a:spcPct val="0"/>
              </a:spcBef>
              <a:buFontTx/>
              <a:buNone/>
            </a:pPr>
            <a:r>
              <a:rPr lang="en-US" altLang="en-US" sz="1300">
                <a:solidFill>
                  <a:srgbClr val="000000"/>
                </a:solidFill>
              </a:rPr>
              <a:t>school selection</a:t>
            </a:r>
          </a:p>
        </p:txBody>
      </p:sp>
      <p:sp>
        <p:nvSpPr>
          <p:cNvPr id="26" name="TextBox 25"/>
          <p:cNvSpPr txBox="1">
            <a:spLocks noChangeArrowheads="1"/>
          </p:cNvSpPr>
          <p:nvPr/>
        </p:nvSpPr>
        <p:spPr bwMode="auto">
          <a:xfrm>
            <a:off x="1514898" y="5880983"/>
            <a:ext cx="1597247"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Those trained</a:t>
            </a:r>
          </a:p>
          <a:p>
            <a:pPr eaLnBrk="1" hangingPunct="1">
              <a:spcBef>
                <a:spcPct val="0"/>
              </a:spcBef>
              <a:buFontTx/>
              <a:buNone/>
            </a:pPr>
            <a:r>
              <a:rPr lang="en-US" altLang="en-US" sz="1300">
                <a:solidFill>
                  <a:srgbClr val="000000"/>
                </a:solidFill>
              </a:rPr>
              <a:t>understand tasks</a:t>
            </a:r>
          </a:p>
        </p:txBody>
      </p:sp>
      <p:sp>
        <p:nvSpPr>
          <p:cNvPr id="27" name="TextBox 26"/>
          <p:cNvSpPr txBox="1">
            <a:spLocks noChangeArrowheads="1"/>
          </p:cNvSpPr>
          <p:nvPr/>
        </p:nvSpPr>
        <p:spPr bwMode="auto">
          <a:xfrm>
            <a:off x="3742691" y="5208870"/>
            <a:ext cx="1420917"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Equipment is</a:t>
            </a:r>
          </a:p>
          <a:p>
            <a:pPr eaLnBrk="1" hangingPunct="1">
              <a:spcBef>
                <a:spcPct val="0"/>
              </a:spcBef>
              <a:buFontTx/>
              <a:buNone/>
            </a:pPr>
            <a:r>
              <a:rPr lang="en-US" altLang="en-US" sz="1300">
                <a:solidFill>
                  <a:srgbClr val="000000"/>
                </a:solidFill>
              </a:rPr>
              <a:t>distributed and</a:t>
            </a:r>
          </a:p>
          <a:p>
            <a:pPr eaLnBrk="1" hangingPunct="1">
              <a:spcBef>
                <a:spcPct val="0"/>
              </a:spcBef>
              <a:buFontTx/>
              <a:buNone/>
            </a:pPr>
            <a:r>
              <a:rPr lang="en-US" altLang="en-US" sz="1300">
                <a:solidFill>
                  <a:srgbClr val="000000"/>
                </a:solidFill>
              </a:rPr>
              <a:t>usable</a:t>
            </a:r>
          </a:p>
        </p:txBody>
      </p:sp>
      <p:sp>
        <p:nvSpPr>
          <p:cNvPr id="28" name="TextBox 27"/>
          <p:cNvSpPr txBox="1">
            <a:spLocks noChangeArrowheads="1"/>
          </p:cNvSpPr>
          <p:nvPr/>
        </p:nvSpPr>
        <p:spPr bwMode="auto">
          <a:xfrm>
            <a:off x="3742690" y="6040260"/>
            <a:ext cx="175434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Food available in</a:t>
            </a:r>
          </a:p>
          <a:p>
            <a:pPr eaLnBrk="1" hangingPunct="1">
              <a:spcBef>
                <a:spcPct val="0"/>
              </a:spcBef>
              <a:buFontTx/>
              <a:buNone/>
            </a:pPr>
            <a:r>
              <a:rPr lang="en-US" altLang="en-US" sz="1300"/>
              <a:t>sufficient</a:t>
            </a:r>
          </a:p>
          <a:p>
            <a:pPr eaLnBrk="1" hangingPunct="1">
              <a:spcBef>
                <a:spcPct val="0"/>
              </a:spcBef>
              <a:buFontTx/>
              <a:buNone/>
            </a:pPr>
            <a:r>
              <a:rPr lang="en-US" altLang="en-US" sz="1300"/>
              <a:t>quantity and </a:t>
            </a:r>
          </a:p>
          <a:p>
            <a:pPr eaLnBrk="1" hangingPunct="1">
              <a:spcBef>
                <a:spcPct val="0"/>
              </a:spcBef>
              <a:buFontTx/>
              <a:buNone/>
            </a:pPr>
            <a:r>
              <a:rPr lang="en-US" altLang="en-US" sz="1300"/>
              <a:t>quality at right time</a:t>
            </a:r>
          </a:p>
        </p:txBody>
      </p:sp>
      <p:sp>
        <p:nvSpPr>
          <p:cNvPr id="29" name="TextBox 28"/>
          <p:cNvSpPr txBox="1">
            <a:spLocks noChangeArrowheads="1"/>
          </p:cNvSpPr>
          <p:nvPr/>
        </p:nvSpPr>
        <p:spPr bwMode="auto">
          <a:xfrm>
            <a:off x="5524924" y="5208870"/>
            <a:ext cx="1614880"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used for</a:t>
            </a:r>
          </a:p>
          <a:p>
            <a:pPr eaLnBrk="1" hangingPunct="1">
              <a:spcBef>
                <a:spcPct val="0"/>
              </a:spcBef>
              <a:buFontTx/>
              <a:buNone/>
            </a:pPr>
            <a:r>
              <a:rPr lang="en-US" altLang="en-US" sz="1300">
                <a:solidFill>
                  <a:srgbClr val="000000"/>
                </a:solidFill>
              </a:rPr>
              <a:t>school meals and</a:t>
            </a:r>
          </a:p>
          <a:p>
            <a:pPr eaLnBrk="1" hangingPunct="1">
              <a:spcBef>
                <a:spcPct val="0"/>
              </a:spcBef>
              <a:buFontTx/>
              <a:buNone/>
            </a:pPr>
            <a:r>
              <a:rPr lang="en-US" altLang="en-US" sz="1300">
                <a:solidFill>
                  <a:srgbClr val="000000"/>
                </a:solidFill>
              </a:rPr>
              <a:t>properly</a:t>
            </a:r>
          </a:p>
          <a:p>
            <a:pPr eaLnBrk="1" hangingPunct="1">
              <a:spcBef>
                <a:spcPct val="0"/>
              </a:spcBef>
              <a:buFontTx/>
              <a:buNone/>
            </a:pPr>
            <a:r>
              <a:rPr lang="en-US" altLang="en-US" sz="1300">
                <a:solidFill>
                  <a:srgbClr val="000000"/>
                </a:solidFill>
              </a:rPr>
              <a:t>prepared</a:t>
            </a:r>
          </a:p>
        </p:txBody>
      </p:sp>
      <p:sp>
        <p:nvSpPr>
          <p:cNvPr id="30" name="TextBox 29"/>
          <p:cNvSpPr txBox="1">
            <a:spLocks noChangeArrowheads="1"/>
          </p:cNvSpPr>
          <p:nvPr/>
        </p:nvSpPr>
        <p:spPr bwMode="auto">
          <a:xfrm>
            <a:off x="7574492" y="5182616"/>
            <a:ext cx="1198099" cy="1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Parents are</a:t>
            </a:r>
          </a:p>
          <a:p>
            <a:pPr eaLnBrk="1" hangingPunct="1">
              <a:spcBef>
                <a:spcPct val="0"/>
              </a:spcBef>
              <a:buFontTx/>
              <a:buNone/>
            </a:pPr>
            <a:r>
              <a:rPr lang="en-US" altLang="en-US" sz="1300"/>
              <a:t>aware of</a:t>
            </a:r>
          </a:p>
          <a:p>
            <a:pPr eaLnBrk="1" hangingPunct="1">
              <a:spcBef>
                <a:spcPct val="0"/>
              </a:spcBef>
              <a:buFontTx/>
              <a:buNone/>
            </a:pPr>
            <a:r>
              <a:rPr lang="en-US" altLang="en-US" sz="1300"/>
              <a:t>school</a:t>
            </a:r>
          </a:p>
          <a:p>
            <a:pPr eaLnBrk="1" hangingPunct="1">
              <a:spcBef>
                <a:spcPct val="0"/>
              </a:spcBef>
              <a:buFontTx/>
              <a:buNone/>
            </a:pPr>
            <a:r>
              <a:rPr lang="en-US" altLang="en-US" sz="1300"/>
              <a:t>feeding and </a:t>
            </a:r>
          </a:p>
          <a:p>
            <a:pPr eaLnBrk="1" hangingPunct="1">
              <a:spcBef>
                <a:spcPct val="0"/>
              </a:spcBef>
              <a:buFontTx/>
              <a:buNone/>
            </a:pPr>
            <a:r>
              <a:rPr lang="en-US" altLang="en-US" sz="1300"/>
              <a:t>value it</a:t>
            </a:r>
          </a:p>
        </p:txBody>
      </p:sp>
      <p:sp>
        <p:nvSpPr>
          <p:cNvPr id="31" name="TextBox 30"/>
          <p:cNvSpPr txBox="1">
            <a:spLocks noChangeArrowheads="1"/>
          </p:cNvSpPr>
          <p:nvPr/>
        </p:nvSpPr>
        <p:spPr bwMode="auto">
          <a:xfrm>
            <a:off x="9267614" y="5208870"/>
            <a:ext cx="120611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Other inputs</a:t>
            </a:r>
          </a:p>
          <a:p>
            <a:pPr eaLnBrk="1" hangingPunct="1">
              <a:spcBef>
                <a:spcPct val="0"/>
              </a:spcBef>
              <a:buFontTx/>
              <a:buNone/>
            </a:pPr>
            <a:r>
              <a:rPr lang="en-US" altLang="en-US" sz="1300"/>
              <a:t>(e.g. </a:t>
            </a:r>
          </a:p>
          <a:p>
            <a:pPr eaLnBrk="1" hangingPunct="1">
              <a:spcBef>
                <a:spcPct val="0"/>
              </a:spcBef>
              <a:buFontTx/>
              <a:buNone/>
            </a:pPr>
            <a:r>
              <a:rPr lang="en-US" altLang="en-US" sz="1300"/>
              <a:t>teachers)</a:t>
            </a:r>
          </a:p>
          <a:p>
            <a:pPr eaLnBrk="1" hangingPunct="1">
              <a:spcBef>
                <a:spcPct val="0"/>
              </a:spcBef>
              <a:buFontTx/>
              <a:buNone/>
            </a:pPr>
            <a:r>
              <a:rPr lang="en-US" altLang="en-US" sz="1300"/>
              <a:t>are present</a:t>
            </a:r>
          </a:p>
        </p:txBody>
      </p:sp>
      <p:cxnSp>
        <p:nvCxnSpPr>
          <p:cNvPr id="11265" name="Straight Arrow Connector 11264"/>
          <p:cNvCxnSpPr>
            <a:stCxn id="7" idx="0"/>
          </p:cNvCxnSpPr>
          <p:nvPr/>
        </p:nvCxnSpPr>
        <p:spPr>
          <a:xfrm flipH="1" flipV="1">
            <a:off x="445559" y="1680281"/>
            <a:ext cx="14175" cy="270595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13145" y="1554260"/>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22928" y="1554260"/>
            <a:ext cx="0" cy="297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22929" y="2604435"/>
            <a:ext cx="2543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02506" y="3747376"/>
            <a:ext cx="2524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a:endCxn id="29705" idx="2"/>
          </p:cNvCxnSpPr>
          <p:nvPr/>
        </p:nvCxnSpPr>
        <p:spPr>
          <a:xfrm>
            <a:off x="813144" y="4524506"/>
            <a:ext cx="450665" cy="20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p:cNvCxnSpPr>
          <p:nvPr/>
        </p:nvCxnSpPr>
        <p:spPr>
          <a:xfrm flipV="1">
            <a:off x="3068784" y="2604436"/>
            <a:ext cx="584794" cy="13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85492" y="3819138"/>
            <a:ext cx="584796" cy="3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6" idx="1"/>
          </p:cNvCxnSpPr>
          <p:nvPr/>
        </p:nvCxnSpPr>
        <p:spPr>
          <a:xfrm rot="5400000" flipH="1" flipV="1">
            <a:off x="3045175" y="1996034"/>
            <a:ext cx="923480" cy="2933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3"/>
          </p:cNvCxnSpPr>
          <p:nvPr/>
        </p:nvCxnSpPr>
        <p:spPr>
          <a:xfrm flipV="1">
            <a:off x="3068783" y="3819139"/>
            <a:ext cx="310034" cy="7550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75652" y="1697784"/>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9366" y="2623689"/>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1939" y="3819138"/>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928432" y="1711786"/>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28432" y="3192533"/>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22056" y="1711786"/>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16487" y="319253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38680" y="4032674"/>
            <a:ext cx="0" cy="353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133111" y="1899068"/>
            <a:ext cx="0" cy="353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920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48" grpId="0" animBg="1"/>
      <p:bldP spid="50" grpId="0" animBg="1"/>
      <p:bldP spid="5" grpId="0"/>
      <p:bldP spid="6"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693122" y="168028"/>
            <a:ext cx="7752715"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Different types of evidence</a:t>
            </a:r>
            <a:endParaRPr lang="en-GB" altLang="en-US" sz="4000" dirty="0">
              <a:solidFill>
                <a:schemeClr val="tx1"/>
              </a:solidFill>
            </a:endParaRPr>
          </a:p>
        </p:txBody>
      </p:sp>
      <p:sp>
        <p:nvSpPr>
          <p:cNvPr id="3" name="TextBox 2"/>
          <p:cNvSpPr txBox="1">
            <a:spLocks noChangeArrowheads="1"/>
          </p:cNvSpPr>
          <p:nvPr/>
        </p:nvSpPr>
        <p:spPr bwMode="auto">
          <a:xfrm>
            <a:off x="259910" y="1408986"/>
            <a:ext cx="58254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Staff</a:t>
            </a:r>
          </a:p>
        </p:txBody>
      </p:sp>
      <p:sp>
        <p:nvSpPr>
          <p:cNvPr id="7" name="TextBox 6"/>
          <p:cNvSpPr txBox="1">
            <a:spLocks noChangeArrowheads="1"/>
          </p:cNvSpPr>
          <p:nvPr/>
        </p:nvSpPr>
        <p:spPr bwMode="auto">
          <a:xfrm>
            <a:off x="89112" y="4386233"/>
            <a:ext cx="741244"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Money</a:t>
            </a:r>
          </a:p>
        </p:txBody>
      </p:sp>
      <p:sp>
        <p:nvSpPr>
          <p:cNvPr id="30725" name="TextBox 8"/>
          <p:cNvSpPr txBox="1">
            <a:spLocks noChangeArrowheads="1"/>
          </p:cNvSpPr>
          <p:nvPr/>
        </p:nvSpPr>
        <p:spPr bwMode="auto">
          <a:xfrm>
            <a:off x="1158452" y="4116687"/>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0726" name="TextBox 9"/>
          <p:cNvSpPr txBox="1">
            <a:spLocks noChangeArrowheads="1"/>
          </p:cNvSpPr>
          <p:nvPr/>
        </p:nvSpPr>
        <p:spPr bwMode="auto">
          <a:xfrm>
            <a:off x="1336675" y="4284716"/>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0727" name="TextBox 10"/>
          <p:cNvSpPr txBox="1">
            <a:spLocks noChangeArrowheads="1"/>
          </p:cNvSpPr>
          <p:nvPr/>
        </p:nvSpPr>
        <p:spPr bwMode="auto">
          <a:xfrm>
            <a:off x="1514898" y="4452744"/>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0728" name="TextBox 11"/>
          <p:cNvSpPr txBox="1">
            <a:spLocks noChangeArrowheads="1"/>
          </p:cNvSpPr>
          <p:nvPr/>
        </p:nvSpPr>
        <p:spPr bwMode="auto">
          <a:xfrm>
            <a:off x="1693122" y="4620772"/>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13" name="TextBox 12"/>
          <p:cNvSpPr txBox="1">
            <a:spLocks noChangeArrowheads="1"/>
          </p:cNvSpPr>
          <p:nvPr/>
        </p:nvSpPr>
        <p:spPr bwMode="auto">
          <a:xfrm>
            <a:off x="1247563" y="1422988"/>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projects </a:t>
            </a:r>
          </a:p>
          <a:p>
            <a:pPr eaLnBrk="1" hangingPunct="1">
              <a:defRPr/>
            </a:pPr>
            <a:r>
              <a:rPr lang="en-US" altLang="en-US" sz="1300" dirty="0">
                <a:solidFill>
                  <a:srgbClr val="000000"/>
                </a:solidFill>
              </a:rPr>
              <a:t>school</a:t>
            </a:r>
          </a:p>
        </p:txBody>
      </p:sp>
      <p:sp>
        <p:nvSpPr>
          <p:cNvPr id="14" name="TextBox 13"/>
          <p:cNvSpPr txBox="1">
            <a:spLocks noChangeArrowheads="1"/>
          </p:cNvSpPr>
          <p:nvPr/>
        </p:nvSpPr>
        <p:spPr bwMode="auto">
          <a:xfrm>
            <a:off x="1247563" y="4321472"/>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and train</a:t>
            </a:r>
          </a:p>
          <a:p>
            <a:pPr eaLnBrk="1" hangingPunct="1">
              <a:defRPr/>
            </a:pPr>
            <a:r>
              <a:rPr lang="en-US" altLang="en-US" sz="1300" dirty="0">
                <a:solidFill>
                  <a:srgbClr val="000000"/>
                </a:solidFill>
              </a:rPr>
              <a:t>trainers</a:t>
            </a:r>
          </a:p>
        </p:txBody>
      </p:sp>
      <p:sp>
        <p:nvSpPr>
          <p:cNvPr id="15" name="TextBox 14"/>
          <p:cNvSpPr txBox="1">
            <a:spLocks noChangeArrowheads="1"/>
          </p:cNvSpPr>
          <p:nvPr/>
        </p:nvSpPr>
        <p:spPr bwMode="auto">
          <a:xfrm>
            <a:off x="1247564" y="3404320"/>
            <a:ext cx="1837928"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Develop training </a:t>
            </a:r>
          </a:p>
          <a:p>
            <a:pPr eaLnBrk="1" hangingPunct="1">
              <a:defRPr/>
            </a:pPr>
            <a:r>
              <a:rPr lang="en-US" altLang="en-US" sz="1300" dirty="0">
                <a:solidFill>
                  <a:srgbClr val="000000"/>
                </a:solidFill>
              </a:rPr>
              <a:t>and guidance</a:t>
            </a:r>
          </a:p>
          <a:p>
            <a:pPr eaLnBrk="1" hangingPunct="1">
              <a:defRPr/>
            </a:pPr>
            <a:r>
              <a:rPr lang="en-US" altLang="en-US" sz="1300" dirty="0">
                <a:solidFill>
                  <a:srgbClr val="000000"/>
                </a:solidFill>
              </a:rPr>
              <a:t>materials</a:t>
            </a:r>
          </a:p>
        </p:txBody>
      </p:sp>
      <p:sp>
        <p:nvSpPr>
          <p:cNvPr id="16" name="TextBox 15"/>
          <p:cNvSpPr txBox="1">
            <a:spLocks noChangeArrowheads="1"/>
          </p:cNvSpPr>
          <p:nvPr/>
        </p:nvSpPr>
        <p:spPr bwMode="auto">
          <a:xfrm>
            <a:off x="3653578" y="1428239"/>
            <a:ext cx="1425787"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Kitchens </a:t>
            </a:r>
          </a:p>
          <a:p>
            <a:pPr eaLnBrk="1" hangingPunct="1">
              <a:defRPr/>
            </a:pPr>
            <a:r>
              <a:rPr lang="en-US" altLang="en-US" sz="1300">
                <a:solidFill>
                  <a:srgbClr val="000000"/>
                </a:solidFill>
              </a:rPr>
              <a:t>equipped</a:t>
            </a:r>
          </a:p>
        </p:txBody>
      </p:sp>
      <p:sp>
        <p:nvSpPr>
          <p:cNvPr id="17" name="TextBox 16"/>
          <p:cNvSpPr txBox="1">
            <a:spLocks noChangeArrowheads="1"/>
          </p:cNvSpPr>
          <p:nvPr/>
        </p:nvSpPr>
        <p:spPr bwMode="auto">
          <a:xfrm>
            <a:off x="1275412" y="2184365"/>
            <a:ext cx="1793372"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Set up </a:t>
            </a:r>
          </a:p>
          <a:p>
            <a:pPr eaLnBrk="1" hangingPunct="1">
              <a:defRPr/>
            </a:pPr>
            <a:r>
              <a:rPr lang="en-US" altLang="en-US" sz="1300" dirty="0">
                <a:solidFill>
                  <a:srgbClr val="000000"/>
                </a:solidFill>
              </a:rPr>
              <a:t>procurement,</a:t>
            </a:r>
          </a:p>
          <a:p>
            <a:pPr eaLnBrk="1" hangingPunct="1">
              <a:defRPr/>
            </a:pPr>
            <a:r>
              <a:rPr lang="en-US" altLang="en-US" sz="1300" dirty="0">
                <a:solidFill>
                  <a:srgbClr val="000000"/>
                </a:solidFill>
              </a:rPr>
              <a:t>production and </a:t>
            </a:r>
          </a:p>
          <a:p>
            <a:pPr eaLnBrk="1" hangingPunct="1">
              <a:defRPr/>
            </a:pPr>
            <a:r>
              <a:rPr lang="en-US" altLang="en-US" sz="1300" dirty="0">
                <a:solidFill>
                  <a:srgbClr val="000000"/>
                </a:solidFill>
              </a:rPr>
              <a:t>distribution systems</a:t>
            </a:r>
          </a:p>
        </p:txBody>
      </p:sp>
      <p:sp>
        <p:nvSpPr>
          <p:cNvPr id="18" name="TextBox 17"/>
          <p:cNvSpPr txBox="1">
            <a:spLocks noChangeArrowheads="1"/>
          </p:cNvSpPr>
          <p:nvPr/>
        </p:nvSpPr>
        <p:spPr bwMode="auto">
          <a:xfrm>
            <a:off x="3653578" y="2184366"/>
            <a:ext cx="1425787"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Foodstuffs</a:t>
            </a:r>
          </a:p>
          <a:p>
            <a:pPr eaLnBrk="1" hangingPunct="1">
              <a:defRPr/>
            </a:pPr>
            <a:r>
              <a:rPr lang="en-US" altLang="en-US" sz="1300" dirty="0">
                <a:solidFill>
                  <a:srgbClr val="000000"/>
                </a:solidFill>
              </a:rPr>
              <a:t>produced,</a:t>
            </a:r>
          </a:p>
          <a:p>
            <a:pPr eaLnBrk="1" hangingPunct="1">
              <a:defRPr/>
            </a:pPr>
            <a:r>
              <a:rPr lang="en-US" altLang="en-US" sz="1300" dirty="0">
                <a:solidFill>
                  <a:srgbClr val="000000"/>
                </a:solidFill>
              </a:rPr>
              <a:t>procured or </a:t>
            </a:r>
          </a:p>
          <a:p>
            <a:pPr eaLnBrk="1" hangingPunct="1">
              <a:defRPr/>
            </a:pPr>
            <a:r>
              <a:rPr lang="en-US" altLang="en-US" sz="1300" dirty="0">
                <a:solidFill>
                  <a:srgbClr val="000000"/>
                </a:solidFill>
              </a:rPr>
              <a:t>received</a:t>
            </a:r>
          </a:p>
          <a:p>
            <a:pPr eaLnBrk="1" hangingPunct="1">
              <a:defRPr/>
            </a:pPr>
            <a:endParaRPr lang="en-US" altLang="en-US" sz="1300" dirty="0">
              <a:solidFill>
                <a:srgbClr val="000000"/>
              </a:solidFill>
            </a:endParaRPr>
          </a:p>
        </p:txBody>
      </p:sp>
      <p:sp>
        <p:nvSpPr>
          <p:cNvPr id="19" name="TextBox 18"/>
          <p:cNvSpPr txBox="1">
            <a:spLocks noChangeArrowheads="1"/>
          </p:cNvSpPr>
          <p:nvPr/>
        </p:nvSpPr>
        <p:spPr bwMode="auto">
          <a:xfrm>
            <a:off x="5497076" y="1428239"/>
            <a:ext cx="1557172" cy="29060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Nutritious meals</a:t>
            </a:r>
          </a:p>
          <a:p>
            <a:pPr eaLnBrk="1" hangingPunct="1">
              <a:defRPr/>
            </a:pPr>
            <a:r>
              <a:rPr lang="en-US" altLang="en-US" sz="1300" dirty="0">
                <a:solidFill>
                  <a:srgbClr val="000000"/>
                </a:solidFill>
              </a:rPr>
              <a:t>prepared and</a:t>
            </a:r>
          </a:p>
          <a:p>
            <a:pPr eaLnBrk="1" hangingPunct="1">
              <a:defRPr/>
            </a:pPr>
            <a:r>
              <a:rPr lang="en-US" altLang="en-US" sz="1300" dirty="0">
                <a:solidFill>
                  <a:srgbClr val="000000"/>
                </a:solidFill>
              </a:rPr>
              <a:t>served in correct</a:t>
            </a:r>
          </a:p>
          <a:p>
            <a:pPr eaLnBrk="1" hangingPunct="1">
              <a:defRPr/>
            </a:pPr>
            <a:r>
              <a:rPr lang="en-US" altLang="en-US" sz="1300" dirty="0">
                <a:solidFill>
                  <a:srgbClr val="000000"/>
                </a:solidFill>
              </a:rPr>
              <a:t>portions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0" name="TextBox 19"/>
          <p:cNvSpPr txBox="1">
            <a:spLocks noChangeArrowheads="1"/>
          </p:cNvSpPr>
          <p:nvPr/>
        </p:nvSpPr>
        <p:spPr bwMode="auto">
          <a:xfrm>
            <a:off x="3653578" y="3528590"/>
            <a:ext cx="1425787"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Trained school-</a:t>
            </a:r>
          </a:p>
          <a:p>
            <a:pPr eaLnBrk="1" hangingPunct="1">
              <a:defRPr/>
            </a:pPr>
            <a:r>
              <a:rPr lang="en-US" altLang="en-US" sz="1300" dirty="0">
                <a:solidFill>
                  <a:srgbClr val="000000"/>
                </a:solidFill>
              </a:rPr>
              <a:t>level staff in </a:t>
            </a:r>
          </a:p>
          <a:p>
            <a:pPr eaLnBrk="1" hangingPunct="1">
              <a:defRPr/>
            </a:pPr>
            <a:r>
              <a:rPr lang="en-US" altLang="en-US" sz="1300" dirty="0">
                <a:solidFill>
                  <a:srgbClr val="000000"/>
                </a:solidFill>
              </a:rPr>
              <a:t>place</a:t>
            </a:r>
          </a:p>
        </p:txBody>
      </p:sp>
      <p:sp>
        <p:nvSpPr>
          <p:cNvPr id="21" name="TextBox 20"/>
          <p:cNvSpPr txBox="1"/>
          <p:nvPr/>
        </p:nvSpPr>
        <p:spPr>
          <a:xfrm>
            <a:off x="7574492" y="1428239"/>
            <a:ext cx="1247563" cy="89015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a:defRPr sz="1200"/>
            </a:lvl1pPr>
          </a:lstStyle>
          <a:p>
            <a:pPr fontAlgn="auto">
              <a:spcBef>
                <a:spcPts val="0"/>
              </a:spcBef>
              <a:spcAft>
                <a:spcPts val="0"/>
              </a:spcAft>
              <a:defRPr/>
            </a:pPr>
            <a:r>
              <a:rPr lang="en-US" dirty="0">
                <a:solidFill>
                  <a:srgbClr val="000000"/>
                </a:solidFill>
              </a:rPr>
              <a:t>Higher</a:t>
            </a:r>
            <a:endParaRPr lang="en-US" sz="1300" dirty="0">
              <a:solidFill>
                <a:srgbClr val="000000"/>
              </a:solidFill>
            </a:endParaRPr>
          </a:p>
          <a:p>
            <a:pPr fontAlgn="auto">
              <a:spcBef>
                <a:spcPts val="0"/>
              </a:spcBef>
              <a:spcAft>
                <a:spcPts val="0"/>
              </a:spcAft>
              <a:defRPr/>
            </a:pPr>
            <a:r>
              <a:rPr lang="en-US" sz="1300" dirty="0">
                <a:solidFill>
                  <a:srgbClr val="000000"/>
                </a:solidFill>
              </a:rPr>
              <a:t>attendance</a:t>
            </a:r>
          </a:p>
          <a:p>
            <a:pPr fontAlgn="auto">
              <a:spcBef>
                <a:spcPts val="0"/>
              </a:spcBef>
              <a:spcAft>
                <a:spcPts val="0"/>
              </a:spcAft>
              <a:defRPr/>
            </a:pPr>
            <a:endParaRPr lang="en-US" sz="1300" dirty="0">
              <a:solidFill>
                <a:srgbClr val="000000"/>
              </a:solidFill>
            </a:endParaRPr>
          </a:p>
          <a:p>
            <a:pPr fontAlgn="auto">
              <a:spcBef>
                <a:spcPts val="0"/>
              </a:spcBef>
              <a:spcAft>
                <a:spcPts val="0"/>
              </a:spcAft>
              <a:defRPr/>
            </a:pPr>
            <a:endParaRPr lang="en-US" sz="1300" dirty="0">
              <a:solidFill>
                <a:srgbClr val="000000"/>
              </a:solidFill>
            </a:endParaRPr>
          </a:p>
        </p:txBody>
      </p:sp>
      <p:sp>
        <p:nvSpPr>
          <p:cNvPr id="22" name="TextBox 21"/>
          <p:cNvSpPr txBox="1">
            <a:spLocks noChangeArrowheads="1"/>
          </p:cNvSpPr>
          <p:nvPr/>
        </p:nvSpPr>
        <p:spPr bwMode="auto">
          <a:xfrm>
            <a:off x="7574492" y="2698951"/>
            <a:ext cx="1247563" cy="1305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Children</a:t>
            </a:r>
          </a:p>
          <a:p>
            <a:pPr eaLnBrk="1" hangingPunct="1">
              <a:defRPr/>
            </a:pPr>
            <a:r>
              <a:rPr lang="en-US" altLang="en-US" sz="1300">
                <a:solidFill>
                  <a:srgbClr val="000000"/>
                </a:solidFill>
              </a:rPr>
              <a:t>more</a:t>
            </a:r>
          </a:p>
          <a:p>
            <a:pPr eaLnBrk="1" hangingPunct="1">
              <a:defRPr/>
            </a:pPr>
            <a:r>
              <a:rPr lang="en-US" altLang="en-US" sz="1300">
                <a:solidFill>
                  <a:srgbClr val="000000"/>
                </a:solidFill>
              </a:rPr>
              <a:t>attentive</a:t>
            </a: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p:txBody>
      </p:sp>
      <p:sp>
        <p:nvSpPr>
          <p:cNvPr id="23" name="TextBox 22"/>
          <p:cNvSpPr txBox="1">
            <a:spLocks noChangeArrowheads="1"/>
          </p:cNvSpPr>
          <p:nvPr/>
        </p:nvSpPr>
        <p:spPr bwMode="auto">
          <a:xfrm>
            <a:off x="9390142" y="1428239"/>
            <a:ext cx="1000930" cy="27060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Better </a:t>
            </a:r>
          </a:p>
          <a:p>
            <a:pPr eaLnBrk="1" hangingPunct="1">
              <a:defRPr/>
            </a:pPr>
            <a:r>
              <a:rPr lang="en-US" altLang="en-US" sz="1300" dirty="0">
                <a:solidFill>
                  <a:srgbClr val="000000"/>
                </a:solidFill>
              </a:rPr>
              <a:t>learning</a:t>
            </a:r>
          </a:p>
          <a:p>
            <a:pPr eaLnBrk="1" hangingPunct="1">
              <a:defRPr/>
            </a:pPr>
            <a:r>
              <a:rPr lang="en-US" altLang="en-US" sz="1300" dirty="0">
                <a:solidFill>
                  <a:srgbClr val="000000"/>
                </a:solidFill>
              </a:rPr>
              <a:t>outcomes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30740" name="TextBox 4"/>
          <p:cNvSpPr txBox="1">
            <a:spLocks noChangeArrowheads="1"/>
          </p:cNvSpPr>
          <p:nvPr/>
        </p:nvSpPr>
        <p:spPr bwMode="auto">
          <a:xfrm>
            <a:off x="89112" y="4956828"/>
            <a:ext cx="1672588"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000000"/>
                </a:solidFill>
              </a:rPr>
              <a:t>Assumptions</a:t>
            </a:r>
          </a:p>
        </p:txBody>
      </p:sp>
      <p:sp>
        <p:nvSpPr>
          <p:cNvPr id="30741" name="TextBox 5"/>
          <p:cNvSpPr txBox="1">
            <a:spLocks noChangeArrowheads="1"/>
          </p:cNvSpPr>
          <p:nvPr/>
        </p:nvSpPr>
        <p:spPr bwMode="auto">
          <a:xfrm>
            <a:off x="89112" y="5292884"/>
            <a:ext cx="1215733"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Funds </a:t>
            </a:r>
          </a:p>
          <a:p>
            <a:pPr eaLnBrk="1" hangingPunct="1">
              <a:spcBef>
                <a:spcPct val="0"/>
              </a:spcBef>
              <a:buFontTx/>
              <a:buNone/>
            </a:pPr>
            <a:r>
              <a:rPr lang="en-US" altLang="en-US" sz="1300">
                <a:solidFill>
                  <a:srgbClr val="000000"/>
                </a:solidFill>
              </a:rPr>
              <a:t>available on </a:t>
            </a:r>
          </a:p>
          <a:p>
            <a:pPr eaLnBrk="1" hangingPunct="1">
              <a:spcBef>
                <a:spcPct val="0"/>
              </a:spcBef>
              <a:buFontTx/>
              <a:buNone/>
            </a:pPr>
            <a:r>
              <a:rPr lang="en-US" altLang="en-US" sz="1300">
                <a:solidFill>
                  <a:srgbClr val="000000"/>
                </a:solidFill>
              </a:rPr>
              <a:t>time</a:t>
            </a:r>
          </a:p>
        </p:txBody>
      </p:sp>
      <p:sp>
        <p:nvSpPr>
          <p:cNvPr id="30742" name="TextBox 23"/>
          <p:cNvSpPr txBox="1">
            <a:spLocks noChangeArrowheads="1"/>
          </p:cNvSpPr>
          <p:nvPr/>
        </p:nvSpPr>
        <p:spPr bwMode="auto">
          <a:xfrm>
            <a:off x="66834" y="6133025"/>
            <a:ext cx="129748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Appropriately</a:t>
            </a:r>
          </a:p>
          <a:p>
            <a:pPr eaLnBrk="1" hangingPunct="1">
              <a:spcBef>
                <a:spcPct val="0"/>
              </a:spcBef>
              <a:buFontTx/>
              <a:buNone/>
            </a:pPr>
            <a:r>
              <a:rPr lang="en-US" altLang="en-US" sz="1300">
                <a:solidFill>
                  <a:srgbClr val="000000"/>
                </a:solidFill>
              </a:rPr>
              <a:t>Qualified and</a:t>
            </a:r>
          </a:p>
          <a:p>
            <a:pPr eaLnBrk="1" hangingPunct="1">
              <a:spcBef>
                <a:spcPct val="0"/>
              </a:spcBef>
              <a:buFontTx/>
              <a:buNone/>
            </a:pPr>
            <a:r>
              <a:rPr lang="en-US" altLang="en-US" sz="1300">
                <a:solidFill>
                  <a:srgbClr val="000000"/>
                </a:solidFill>
              </a:rPr>
              <a:t>Motivated</a:t>
            </a:r>
          </a:p>
          <a:p>
            <a:pPr eaLnBrk="1" hangingPunct="1">
              <a:spcBef>
                <a:spcPct val="0"/>
              </a:spcBef>
              <a:buFontTx/>
              <a:buNone/>
            </a:pPr>
            <a:r>
              <a:rPr lang="en-US" altLang="en-US" sz="1300">
                <a:solidFill>
                  <a:srgbClr val="000000"/>
                </a:solidFill>
              </a:rPr>
              <a:t>Project staff</a:t>
            </a:r>
          </a:p>
        </p:txBody>
      </p:sp>
      <p:sp>
        <p:nvSpPr>
          <p:cNvPr id="30743" name="TextBox 24"/>
          <p:cNvSpPr txBox="1">
            <a:spLocks noChangeArrowheads="1"/>
          </p:cNvSpPr>
          <p:nvPr/>
        </p:nvSpPr>
        <p:spPr bwMode="auto">
          <a:xfrm>
            <a:off x="1529750" y="5238625"/>
            <a:ext cx="1595644"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Data available for</a:t>
            </a:r>
          </a:p>
          <a:p>
            <a:pPr eaLnBrk="1" hangingPunct="1">
              <a:spcBef>
                <a:spcPct val="0"/>
              </a:spcBef>
              <a:buFontTx/>
              <a:buNone/>
            </a:pPr>
            <a:r>
              <a:rPr lang="en-US" altLang="en-US" sz="1300">
                <a:solidFill>
                  <a:srgbClr val="000000"/>
                </a:solidFill>
              </a:rPr>
              <a:t>school selection</a:t>
            </a:r>
          </a:p>
        </p:txBody>
      </p:sp>
      <p:sp>
        <p:nvSpPr>
          <p:cNvPr id="30744" name="TextBox 25"/>
          <p:cNvSpPr txBox="1">
            <a:spLocks noChangeArrowheads="1"/>
          </p:cNvSpPr>
          <p:nvPr/>
        </p:nvSpPr>
        <p:spPr bwMode="auto">
          <a:xfrm>
            <a:off x="1514898" y="5880983"/>
            <a:ext cx="1597247"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Those trained</a:t>
            </a:r>
          </a:p>
          <a:p>
            <a:pPr eaLnBrk="1" hangingPunct="1">
              <a:spcBef>
                <a:spcPct val="0"/>
              </a:spcBef>
              <a:buFontTx/>
              <a:buNone/>
            </a:pPr>
            <a:r>
              <a:rPr lang="en-US" altLang="en-US" sz="1300">
                <a:solidFill>
                  <a:srgbClr val="000000"/>
                </a:solidFill>
              </a:rPr>
              <a:t>understand tasks</a:t>
            </a:r>
          </a:p>
        </p:txBody>
      </p:sp>
      <p:sp>
        <p:nvSpPr>
          <p:cNvPr id="30745" name="TextBox 26"/>
          <p:cNvSpPr txBox="1">
            <a:spLocks noChangeArrowheads="1"/>
          </p:cNvSpPr>
          <p:nvPr/>
        </p:nvSpPr>
        <p:spPr bwMode="auto">
          <a:xfrm>
            <a:off x="3742691" y="5208870"/>
            <a:ext cx="1420917"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Equipment is</a:t>
            </a:r>
          </a:p>
          <a:p>
            <a:pPr eaLnBrk="1" hangingPunct="1">
              <a:spcBef>
                <a:spcPct val="0"/>
              </a:spcBef>
              <a:buFontTx/>
              <a:buNone/>
            </a:pPr>
            <a:r>
              <a:rPr lang="en-US" altLang="en-US" sz="1300">
                <a:solidFill>
                  <a:srgbClr val="000000"/>
                </a:solidFill>
              </a:rPr>
              <a:t>distributed and</a:t>
            </a:r>
          </a:p>
          <a:p>
            <a:pPr eaLnBrk="1" hangingPunct="1">
              <a:spcBef>
                <a:spcPct val="0"/>
              </a:spcBef>
              <a:buFontTx/>
              <a:buNone/>
            </a:pPr>
            <a:r>
              <a:rPr lang="en-US" altLang="en-US" sz="1300">
                <a:solidFill>
                  <a:srgbClr val="000000"/>
                </a:solidFill>
              </a:rPr>
              <a:t>usable</a:t>
            </a:r>
          </a:p>
        </p:txBody>
      </p:sp>
      <p:sp>
        <p:nvSpPr>
          <p:cNvPr id="30746" name="TextBox 27"/>
          <p:cNvSpPr txBox="1">
            <a:spLocks noChangeArrowheads="1"/>
          </p:cNvSpPr>
          <p:nvPr/>
        </p:nvSpPr>
        <p:spPr bwMode="auto">
          <a:xfrm>
            <a:off x="3742690" y="6040260"/>
            <a:ext cx="175434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available in</a:t>
            </a:r>
          </a:p>
          <a:p>
            <a:pPr eaLnBrk="1" hangingPunct="1">
              <a:spcBef>
                <a:spcPct val="0"/>
              </a:spcBef>
              <a:buFontTx/>
              <a:buNone/>
            </a:pPr>
            <a:r>
              <a:rPr lang="en-US" altLang="en-US" sz="1300">
                <a:solidFill>
                  <a:srgbClr val="000000"/>
                </a:solidFill>
              </a:rPr>
              <a:t>sufficient</a:t>
            </a:r>
          </a:p>
          <a:p>
            <a:pPr eaLnBrk="1" hangingPunct="1">
              <a:spcBef>
                <a:spcPct val="0"/>
              </a:spcBef>
              <a:buFontTx/>
              <a:buNone/>
            </a:pPr>
            <a:r>
              <a:rPr lang="en-US" altLang="en-US" sz="1300">
                <a:solidFill>
                  <a:srgbClr val="000000"/>
                </a:solidFill>
              </a:rPr>
              <a:t>quantity and </a:t>
            </a:r>
          </a:p>
          <a:p>
            <a:pPr eaLnBrk="1" hangingPunct="1">
              <a:spcBef>
                <a:spcPct val="0"/>
              </a:spcBef>
              <a:buFontTx/>
              <a:buNone/>
            </a:pPr>
            <a:r>
              <a:rPr lang="en-US" altLang="en-US" sz="1300">
                <a:solidFill>
                  <a:srgbClr val="000000"/>
                </a:solidFill>
              </a:rPr>
              <a:t>quality at right time</a:t>
            </a:r>
          </a:p>
        </p:txBody>
      </p:sp>
      <p:sp>
        <p:nvSpPr>
          <p:cNvPr id="30747" name="TextBox 28"/>
          <p:cNvSpPr txBox="1">
            <a:spLocks noChangeArrowheads="1"/>
          </p:cNvSpPr>
          <p:nvPr/>
        </p:nvSpPr>
        <p:spPr bwMode="auto">
          <a:xfrm>
            <a:off x="5524924" y="5208870"/>
            <a:ext cx="1614880"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used for</a:t>
            </a:r>
          </a:p>
          <a:p>
            <a:pPr eaLnBrk="1" hangingPunct="1">
              <a:spcBef>
                <a:spcPct val="0"/>
              </a:spcBef>
              <a:buFontTx/>
              <a:buNone/>
            </a:pPr>
            <a:r>
              <a:rPr lang="en-US" altLang="en-US" sz="1300">
                <a:solidFill>
                  <a:srgbClr val="000000"/>
                </a:solidFill>
              </a:rPr>
              <a:t>school meals and</a:t>
            </a:r>
          </a:p>
          <a:p>
            <a:pPr eaLnBrk="1" hangingPunct="1">
              <a:spcBef>
                <a:spcPct val="0"/>
              </a:spcBef>
              <a:buFontTx/>
              <a:buNone/>
            </a:pPr>
            <a:r>
              <a:rPr lang="en-US" altLang="en-US" sz="1300">
                <a:solidFill>
                  <a:srgbClr val="000000"/>
                </a:solidFill>
              </a:rPr>
              <a:t>properly</a:t>
            </a:r>
          </a:p>
          <a:p>
            <a:pPr eaLnBrk="1" hangingPunct="1">
              <a:spcBef>
                <a:spcPct val="0"/>
              </a:spcBef>
              <a:buFontTx/>
              <a:buNone/>
            </a:pPr>
            <a:r>
              <a:rPr lang="en-US" altLang="en-US" sz="1300">
                <a:solidFill>
                  <a:srgbClr val="000000"/>
                </a:solidFill>
              </a:rPr>
              <a:t>prepared</a:t>
            </a:r>
          </a:p>
        </p:txBody>
      </p:sp>
      <p:sp>
        <p:nvSpPr>
          <p:cNvPr id="30748" name="TextBox 29"/>
          <p:cNvSpPr txBox="1">
            <a:spLocks noChangeArrowheads="1"/>
          </p:cNvSpPr>
          <p:nvPr/>
        </p:nvSpPr>
        <p:spPr bwMode="auto">
          <a:xfrm>
            <a:off x="7574492" y="5182616"/>
            <a:ext cx="1198099" cy="1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Parents are</a:t>
            </a:r>
          </a:p>
          <a:p>
            <a:pPr eaLnBrk="1" hangingPunct="1">
              <a:spcBef>
                <a:spcPct val="0"/>
              </a:spcBef>
              <a:buFontTx/>
              <a:buNone/>
            </a:pPr>
            <a:r>
              <a:rPr lang="en-US" altLang="en-US" sz="1300">
                <a:solidFill>
                  <a:srgbClr val="000000"/>
                </a:solidFill>
              </a:rPr>
              <a:t>aware of</a:t>
            </a:r>
          </a:p>
          <a:p>
            <a:pPr eaLnBrk="1" hangingPunct="1">
              <a:spcBef>
                <a:spcPct val="0"/>
              </a:spcBef>
              <a:buFontTx/>
              <a:buNone/>
            </a:pPr>
            <a:r>
              <a:rPr lang="en-US" altLang="en-US" sz="1300">
                <a:solidFill>
                  <a:srgbClr val="000000"/>
                </a:solidFill>
              </a:rPr>
              <a:t>school</a:t>
            </a:r>
          </a:p>
          <a:p>
            <a:pPr eaLnBrk="1" hangingPunct="1">
              <a:spcBef>
                <a:spcPct val="0"/>
              </a:spcBef>
              <a:buFontTx/>
              <a:buNone/>
            </a:pPr>
            <a:r>
              <a:rPr lang="en-US" altLang="en-US" sz="1300">
                <a:solidFill>
                  <a:srgbClr val="000000"/>
                </a:solidFill>
              </a:rPr>
              <a:t>feeding and </a:t>
            </a:r>
          </a:p>
          <a:p>
            <a:pPr eaLnBrk="1" hangingPunct="1">
              <a:spcBef>
                <a:spcPct val="0"/>
              </a:spcBef>
              <a:buFontTx/>
              <a:buNone/>
            </a:pPr>
            <a:r>
              <a:rPr lang="en-US" altLang="en-US" sz="1300">
                <a:solidFill>
                  <a:srgbClr val="000000"/>
                </a:solidFill>
              </a:rPr>
              <a:t>value it</a:t>
            </a:r>
          </a:p>
        </p:txBody>
      </p:sp>
      <p:sp>
        <p:nvSpPr>
          <p:cNvPr id="30749" name="TextBox 30"/>
          <p:cNvSpPr txBox="1">
            <a:spLocks noChangeArrowheads="1"/>
          </p:cNvSpPr>
          <p:nvPr/>
        </p:nvSpPr>
        <p:spPr bwMode="auto">
          <a:xfrm>
            <a:off x="9267614" y="5208870"/>
            <a:ext cx="120611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Other inputs</a:t>
            </a:r>
          </a:p>
          <a:p>
            <a:pPr eaLnBrk="1" hangingPunct="1">
              <a:spcBef>
                <a:spcPct val="0"/>
              </a:spcBef>
              <a:buFontTx/>
              <a:buNone/>
            </a:pPr>
            <a:r>
              <a:rPr lang="en-US" altLang="en-US" sz="1300">
                <a:solidFill>
                  <a:srgbClr val="000000"/>
                </a:solidFill>
              </a:rPr>
              <a:t>(e.g. </a:t>
            </a:r>
          </a:p>
          <a:p>
            <a:pPr eaLnBrk="1" hangingPunct="1">
              <a:spcBef>
                <a:spcPct val="0"/>
              </a:spcBef>
              <a:buFontTx/>
              <a:buNone/>
            </a:pPr>
            <a:r>
              <a:rPr lang="en-US" altLang="en-US" sz="1300">
                <a:solidFill>
                  <a:srgbClr val="000000"/>
                </a:solidFill>
              </a:rPr>
              <a:t>teachers)</a:t>
            </a:r>
          </a:p>
          <a:p>
            <a:pPr eaLnBrk="1" hangingPunct="1">
              <a:spcBef>
                <a:spcPct val="0"/>
              </a:spcBef>
              <a:buFontTx/>
              <a:buNone/>
            </a:pPr>
            <a:r>
              <a:rPr lang="en-US" altLang="en-US" sz="1300">
                <a:solidFill>
                  <a:srgbClr val="000000"/>
                </a:solidFill>
              </a:rPr>
              <a:t>are present</a:t>
            </a:r>
          </a:p>
        </p:txBody>
      </p:sp>
      <p:cxnSp>
        <p:nvCxnSpPr>
          <p:cNvPr id="11265" name="Straight Arrow Connector 11264"/>
          <p:cNvCxnSpPr>
            <a:stCxn id="7" idx="0"/>
          </p:cNvCxnSpPr>
          <p:nvPr/>
        </p:nvCxnSpPr>
        <p:spPr>
          <a:xfrm flipH="1" flipV="1">
            <a:off x="445559" y="1680281"/>
            <a:ext cx="14175" cy="270595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13145" y="1554260"/>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22928" y="1554260"/>
            <a:ext cx="0" cy="297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22929" y="2604435"/>
            <a:ext cx="2543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02506" y="3747376"/>
            <a:ext cx="2524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a:endCxn id="30725" idx="2"/>
          </p:cNvCxnSpPr>
          <p:nvPr/>
        </p:nvCxnSpPr>
        <p:spPr>
          <a:xfrm>
            <a:off x="813144" y="4524506"/>
            <a:ext cx="450665" cy="20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p:cNvCxnSpPr>
          <p:nvPr/>
        </p:nvCxnSpPr>
        <p:spPr>
          <a:xfrm flipV="1">
            <a:off x="3068784" y="2604436"/>
            <a:ext cx="584794" cy="13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85492" y="3819138"/>
            <a:ext cx="584796" cy="3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6" idx="1"/>
          </p:cNvCxnSpPr>
          <p:nvPr/>
        </p:nvCxnSpPr>
        <p:spPr>
          <a:xfrm rot="5400000" flipH="1" flipV="1">
            <a:off x="3045175" y="1996034"/>
            <a:ext cx="923480" cy="2933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3"/>
          </p:cNvCxnSpPr>
          <p:nvPr/>
        </p:nvCxnSpPr>
        <p:spPr>
          <a:xfrm flipV="1">
            <a:off x="3068783" y="3819139"/>
            <a:ext cx="310034" cy="7550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75652" y="1697784"/>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9366" y="2623689"/>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1939" y="3819138"/>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928432" y="1711786"/>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28432" y="3192533"/>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22056" y="1711786"/>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16487" y="319253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5524924" y="4500002"/>
            <a:ext cx="178223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a:solidFill>
                  <a:srgbClr val="333399"/>
                </a:solidFill>
              </a:rPr>
              <a:t>Factual</a:t>
            </a:r>
            <a:endParaRPr lang="en-GB" altLang="en-US" sz="2300">
              <a:solidFill>
                <a:srgbClr val="333399"/>
              </a:solidFill>
            </a:endParaRPr>
          </a:p>
        </p:txBody>
      </p:sp>
      <p:sp>
        <p:nvSpPr>
          <p:cNvPr id="55" name="TextBox 54"/>
          <p:cNvSpPr txBox="1">
            <a:spLocks noChangeArrowheads="1"/>
          </p:cNvSpPr>
          <p:nvPr/>
        </p:nvSpPr>
        <p:spPr bwMode="auto">
          <a:xfrm>
            <a:off x="7797271" y="4452744"/>
            <a:ext cx="285157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a:solidFill>
                  <a:srgbClr val="FF0000"/>
                </a:solidFill>
              </a:rPr>
              <a:t>Counterfactual</a:t>
            </a:r>
            <a:endParaRPr lang="en-GB" altLang="en-US" sz="2300">
              <a:solidFill>
                <a:srgbClr val="FF0000"/>
              </a:solidFill>
            </a:endParaRPr>
          </a:p>
        </p:txBody>
      </p:sp>
      <p:sp>
        <p:nvSpPr>
          <p:cNvPr id="5" name="Rectangle 4"/>
          <p:cNvSpPr/>
          <p:nvPr/>
        </p:nvSpPr>
        <p:spPr>
          <a:xfrm>
            <a:off x="116960" y="1260211"/>
            <a:ext cx="6908010" cy="369661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6" name="Rectangle 5"/>
          <p:cNvSpPr/>
          <p:nvPr/>
        </p:nvSpPr>
        <p:spPr>
          <a:xfrm>
            <a:off x="116960" y="5028591"/>
            <a:ext cx="10470621" cy="195332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9" name="Rectangle 8"/>
          <p:cNvSpPr/>
          <p:nvPr/>
        </p:nvSpPr>
        <p:spPr>
          <a:xfrm>
            <a:off x="7563353" y="1260210"/>
            <a:ext cx="3013089" cy="3600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Tree>
    <p:extLst>
      <p:ext uri="{BB962C8B-B14F-4D97-AF65-F5344CB8AC3E}">
        <p14:creationId xmlns:p14="http://schemas.microsoft.com/office/powerpoint/2010/main" val="2539720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 grpId="0" animBg="1"/>
      <p:bldP spid="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1693122" y="168028"/>
            <a:ext cx="7752715"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Different types of evidence</a:t>
            </a:r>
            <a:endParaRPr lang="en-GB" altLang="en-US" sz="4000" dirty="0">
              <a:solidFill>
                <a:schemeClr val="tx1"/>
              </a:solidFill>
            </a:endParaRPr>
          </a:p>
        </p:txBody>
      </p:sp>
      <p:sp>
        <p:nvSpPr>
          <p:cNvPr id="3" name="TextBox 2"/>
          <p:cNvSpPr txBox="1">
            <a:spLocks noChangeArrowheads="1"/>
          </p:cNvSpPr>
          <p:nvPr/>
        </p:nvSpPr>
        <p:spPr bwMode="auto">
          <a:xfrm>
            <a:off x="259910" y="1408986"/>
            <a:ext cx="58254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Staff</a:t>
            </a:r>
          </a:p>
        </p:txBody>
      </p:sp>
      <p:sp>
        <p:nvSpPr>
          <p:cNvPr id="7" name="TextBox 6"/>
          <p:cNvSpPr txBox="1">
            <a:spLocks noChangeArrowheads="1"/>
          </p:cNvSpPr>
          <p:nvPr/>
        </p:nvSpPr>
        <p:spPr bwMode="auto">
          <a:xfrm>
            <a:off x="89112" y="4386233"/>
            <a:ext cx="741244"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Money</a:t>
            </a:r>
          </a:p>
        </p:txBody>
      </p:sp>
      <p:sp>
        <p:nvSpPr>
          <p:cNvPr id="31749" name="TextBox 8"/>
          <p:cNvSpPr txBox="1">
            <a:spLocks noChangeArrowheads="1"/>
          </p:cNvSpPr>
          <p:nvPr/>
        </p:nvSpPr>
        <p:spPr bwMode="auto">
          <a:xfrm>
            <a:off x="1158452" y="4116687"/>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1750" name="TextBox 9"/>
          <p:cNvSpPr txBox="1">
            <a:spLocks noChangeArrowheads="1"/>
          </p:cNvSpPr>
          <p:nvPr/>
        </p:nvSpPr>
        <p:spPr bwMode="auto">
          <a:xfrm>
            <a:off x="1336675" y="4284716"/>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1751" name="TextBox 10"/>
          <p:cNvSpPr txBox="1">
            <a:spLocks noChangeArrowheads="1"/>
          </p:cNvSpPr>
          <p:nvPr/>
        </p:nvSpPr>
        <p:spPr bwMode="auto">
          <a:xfrm>
            <a:off x="1514898" y="4452744"/>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1752" name="TextBox 11"/>
          <p:cNvSpPr txBox="1">
            <a:spLocks noChangeArrowheads="1"/>
          </p:cNvSpPr>
          <p:nvPr/>
        </p:nvSpPr>
        <p:spPr bwMode="auto">
          <a:xfrm>
            <a:off x="1693122" y="4620772"/>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13" name="TextBox 12"/>
          <p:cNvSpPr txBox="1">
            <a:spLocks noChangeArrowheads="1"/>
          </p:cNvSpPr>
          <p:nvPr/>
        </p:nvSpPr>
        <p:spPr bwMode="auto">
          <a:xfrm>
            <a:off x="1247563" y="1422988"/>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projects </a:t>
            </a:r>
          </a:p>
          <a:p>
            <a:pPr eaLnBrk="1" hangingPunct="1">
              <a:defRPr/>
            </a:pPr>
            <a:r>
              <a:rPr lang="en-US" altLang="en-US" sz="1300" dirty="0">
                <a:solidFill>
                  <a:srgbClr val="000000"/>
                </a:solidFill>
              </a:rPr>
              <a:t>school</a:t>
            </a:r>
          </a:p>
        </p:txBody>
      </p:sp>
      <p:sp>
        <p:nvSpPr>
          <p:cNvPr id="14" name="TextBox 13"/>
          <p:cNvSpPr txBox="1">
            <a:spLocks noChangeArrowheads="1"/>
          </p:cNvSpPr>
          <p:nvPr/>
        </p:nvSpPr>
        <p:spPr bwMode="auto">
          <a:xfrm>
            <a:off x="1247563" y="4321472"/>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and train</a:t>
            </a:r>
          </a:p>
          <a:p>
            <a:pPr eaLnBrk="1" hangingPunct="1">
              <a:defRPr/>
            </a:pPr>
            <a:r>
              <a:rPr lang="en-US" altLang="en-US" sz="1300" dirty="0">
                <a:solidFill>
                  <a:srgbClr val="000000"/>
                </a:solidFill>
              </a:rPr>
              <a:t>trainers</a:t>
            </a:r>
          </a:p>
        </p:txBody>
      </p:sp>
      <p:sp>
        <p:nvSpPr>
          <p:cNvPr id="15" name="TextBox 14"/>
          <p:cNvSpPr txBox="1">
            <a:spLocks noChangeArrowheads="1"/>
          </p:cNvSpPr>
          <p:nvPr/>
        </p:nvSpPr>
        <p:spPr bwMode="auto">
          <a:xfrm>
            <a:off x="1247564" y="3404320"/>
            <a:ext cx="1837928"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Develop training </a:t>
            </a:r>
          </a:p>
          <a:p>
            <a:pPr eaLnBrk="1" hangingPunct="1">
              <a:defRPr/>
            </a:pPr>
            <a:r>
              <a:rPr lang="en-US" altLang="en-US" sz="1300" dirty="0">
                <a:solidFill>
                  <a:srgbClr val="000000"/>
                </a:solidFill>
              </a:rPr>
              <a:t>and guidance</a:t>
            </a:r>
          </a:p>
          <a:p>
            <a:pPr eaLnBrk="1" hangingPunct="1">
              <a:defRPr/>
            </a:pPr>
            <a:r>
              <a:rPr lang="en-US" altLang="en-US" sz="1300" dirty="0">
                <a:solidFill>
                  <a:srgbClr val="000000"/>
                </a:solidFill>
              </a:rPr>
              <a:t>materials</a:t>
            </a:r>
          </a:p>
        </p:txBody>
      </p:sp>
      <p:sp>
        <p:nvSpPr>
          <p:cNvPr id="16" name="TextBox 15"/>
          <p:cNvSpPr txBox="1">
            <a:spLocks noChangeArrowheads="1"/>
          </p:cNvSpPr>
          <p:nvPr/>
        </p:nvSpPr>
        <p:spPr bwMode="auto">
          <a:xfrm>
            <a:off x="3653578" y="1428239"/>
            <a:ext cx="1425787"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Kitchens </a:t>
            </a:r>
          </a:p>
          <a:p>
            <a:pPr eaLnBrk="1" hangingPunct="1">
              <a:defRPr/>
            </a:pPr>
            <a:r>
              <a:rPr lang="en-US" altLang="en-US" sz="1300">
                <a:solidFill>
                  <a:srgbClr val="000000"/>
                </a:solidFill>
              </a:rPr>
              <a:t>equipped</a:t>
            </a:r>
          </a:p>
        </p:txBody>
      </p:sp>
      <p:sp>
        <p:nvSpPr>
          <p:cNvPr id="17" name="TextBox 16"/>
          <p:cNvSpPr txBox="1">
            <a:spLocks noChangeArrowheads="1"/>
          </p:cNvSpPr>
          <p:nvPr/>
        </p:nvSpPr>
        <p:spPr bwMode="auto">
          <a:xfrm>
            <a:off x="1275412" y="2184365"/>
            <a:ext cx="1793372"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Set up </a:t>
            </a:r>
          </a:p>
          <a:p>
            <a:pPr eaLnBrk="1" hangingPunct="1">
              <a:defRPr/>
            </a:pPr>
            <a:r>
              <a:rPr lang="en-US" altLang="en-US" sz="1300" dirty="0">
                <a:solidFill>
                  <a:srgbClr val="000000"/>
                </a:solidFill>
              </a:rPr>
              <a:t>procurement,</a:t>
            </a:r>
          </a:p>
          <a:p>
            <a:pPr eaLnBrk="1" hangingPunct="1">
              <a:defRPr/>
            </a:pPr>
            <a:r>
              <a:rPr lang="en-US" altLang="en-US" sz="1300" dirty="0">
                <a:solidFill>
                  <a:srgbClr val="000000"/>
                </a:solidFill>
              </a:rPr>
              <a:t>production and </a:t>
            </a:r>
          </a:p>
          <a:p>
            <a:pPr eaLnBrk="1" hangingPunct="1">
              <a:defRPr/>
            </a:pPr>
            <a:r>
              <a:rPr lang="en-US" altLang="en-US" sz="1300" dirty="0">
                <a:solidFill>
                  <a:srgbClr val="000000"/>
                </a:solidFill>
              </a:rPr>
              <a:t>distribution systems</a:t>
            </a:r>
          </a:p>
        </p:txBody>
      </p:sp>
      <p:sp>
        <p:nvSpPr>
          <p:cNvPr id="18" name="TextBox 17"/>
          <p:cNvSpPr txBox="1">
            <a:spLocks noChangeArrowheads="1"/>
          </p:cNvSpPr>
          <p:nvPr/>
        </p:nvSpPr>
        <p:spPr bwMode="auto">
          <a:xfrm>
            <a:off x="3653578" y="2184366"/>
            <a:ext cx="1425787"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Foodstuffs</a:t>
            </a:r>
          </a:p>
          <a:p>
            <a:pPr eaLnBrk="1" hangingPunct="1">
              <a:defRPr/>
            </a:pPr>
            <a:r>
              <a:rPr lang="en-US" altLang="en-US" sz="1300" dirty="0">
                <a:solidFill>
                  <a:srgbClr val="000000"/>
                </a:solidFill>
              </a:rPr>
              <a:t>produced,</a:t>
            </a:r>
          </a:p>
          <a:p>
            <a:pPr eaLnBrk="1" hangingPunct="1">
              <a:defRPr/>
            </a:pPr>
            <a:r>
              <a:rPr lang="en-US" altLang="en-US" sz="1300" dirty="0">
                <a:solidFill>
                  <a:srgbClr val="000000"/>
                </a:solidFill>
              </a:rPr>
              <a:t>procured or </a:t>
            </a:r>
          </a:p>
          <a:p>
            <a:pPr eaLnBrk="1" hangingPunct="1">
              <a:defRPr/>
            </a:pPr>
            <a:r>
              <a:rPr lang="en-US" altLang="en-US" sz="1300" dirty="0">
                <a:solidFill>
                  <a:srgbClr val="000000"/>
                </a:solidFill>
              </a:rPr>
              <a:t>received</a:t>
            </a:r>
          </a:p>
          <a:p>
            <a:pPr eaLnBrk="1" hangingPunct="1">
              <a:defRPr/>
            </a:pPr>
            <a:endParaRPr lang="en-US" altLang="en-US" sz="1300" dirty="0">
              <a:solidFill>
                <a:srgbClr val="000000"/>
              </a:solidFill>
            </a:endParaRPr>
          </a:p>
        </p:txBody>
      </p:sp>
      <p:sp>
        <p:nvSpPr>
          <p:cNvPr id="19" name="TextBox 18"/>
          <p:cNvSpPr txBox="1">
            <a:spLocks noChangeArrowheads="1"/>
          </p:cNvSpPr>
          <p:nvPr/>
        </p:nvSpPr>
        <p:spPr bwMode="auto">
          <a:xfrm>
            <a:off x="5497076" y="1428239"/>
            <a:ext cx="1557172" cy="29060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Nutritious meals</a:t>
            </a:r>
          </a:p>
          <a:p>
            <a:pPr eaLnBrk="1" hangingPunct="1">
              <a:defRPr/>
            </a:pPr>
            <a:r>
              <a:rPr lang="en-US" altLang="en-US" sz="1300" dirty="0">
                <a:solidFill>
                  <a:srgbClr val="000000"/>
                </a:solidFill>
              </a:rPr>
              <a:t>prepared and</a:t>
            </a:r>
          </a:p>
          <a:p>
            <a:pPr eaLnBrk="1" hangingPunct="1">
              <a:defRPr/>
            </a:pPr>
            <a:r>
              <a:rPr lang="en-US" altLang="en-US" sz="1300" dirty="0">
                <a:solidFill>
                  <a:srgbClr val="000000"/>
                </a:solidFill>
              </a:rPr>
              <a:t>served in correct</a:t>
            </a:r>
          </a:p>
          <a:p>
            <a:pPr eaLnBrk="1" hangingPunct="1">
              <a:defRPr/>
            </a:pPr>
            <a:r>
              <a:rPr lang="en-US" altLang="en-US" sz="1300" dirty="0">
                <a:solidFill>
                  <a:srgbClr val="000000"/>
                </a:solidFill>
              </a:rPr>
              <a:t>portions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0" name="TextBox 19"/>
          <p:cNvSpPr txBox="1">
            <a:spLocks noChangeArrowheads="1"/>
          </p:cNvSpPr>
          <p:nvPr/>
        </p:nvSpPr>
        <p:spPr bwMode="auto">
          <a:xfrm>
            <a:off x="3653578" y="3528590"/>
            <a:ext cx="1425787"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Trained school-</a:t>
            </a:r>
          </a:p>
          <a:p>
            <a:pPr eaLnBrk="1" hangingPunct="1">
              <a:defRPr/>
            </a:pPr>
            <a:r>
              <a:rPr lang="en-US" altLang="en-US" sz="1300" dirty="0">
                <a:solidFill>
                  <a:srgbClr val="000000"/>
                </a:solidFill>
              </a:rPr>
              <a:t>level staff in </a:t>
            </a:r>
          </a:p>
          <a:p>
            <a:pPr eaLnBrk="1" hangingPunct="1">
              <a:defRPr/>
            </a:pPr>
            <a:r>
              <a:rPr lang="en-US" altLang="en-US" sz="1300" dirty="0">
                <a:solidFill>
                  <a:srgbClr val="000000"/>
                </a:solidFill>
              </a:rPr>
              <a:t>place</a:t>
            </a:r>
          </a:p>
        </p:txBody>
      </p:sp>
      <p:sp>
        <p:nvSpPr>
          <p:cNvPr id="21" name="TextBox 20"/>
          <p:cNvSpPr txBox="1"/>
          <p:nvPr/>
        </p:nvSpPr>
        <p:spPr>
          <a:xfrm>
            <a:off x="7574492" y="1428239"/>
            <a:ext cx="1247563" cy="89015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a:defRPr sz="1200"/>
            </a:lvl1pPr>
          </a:lstStyle>
          <a:p>
            <a:pPr fontAlgn="auto">
              <a:spcBef>
                <a:spcPts val="0"/>
              </a:spcBef>
              <a:spcAft>
                <a:spcPts val="0"/>
              </a:spcAft>
              <a:defRPr/>
            </a:pPr>
            <a:r>
              <a:rPr lang="en-US" dirty="0">
                <a:solidFill>
                  <a:srgbClr val="000000"/>
                </a:solidFill>
              </a:rPr>
              <a:t>Higher</a:t>
            </a:r>
            <a:endParaRPr lang="en-US" sz="1300" dirty="0">
              <a:solidFill>
                <a:srgbClr val="000000"/>
              </a:solidFill>
            </a:endParaRPr>
          </a:p>
          <a:p>
            <a:pPr fontAlgn="auto">
              <a:spcBef>
                <a:spcPts val="0"/>
              </a:spcBef>
              <a:spcAft>
                <a:spcPts val="0"/>
              </a:spcAft>
              <a:defRPr/>
            </a:pPr>
            <a:r>
              <a:rPr lang="en-US" sz="1300" dirty="0">
                <a:solidFill>
                  <a:srgbClr val="000000"/>
                </a:solidFill>
              </a:rPr>
              <a:t>attendance</a:t>
            </a:r>
          </a:p>
          <a:p>
            <a:pPr fontAlgn="auto">
              <a:spcBef>
                <a:spcPts val="0"/>
              </a:spcBef>
              <a:spcAft>
                <a:spcPts val="0"/>
              </a:spcAft>
              <a:defRPr/>
            </a:pPr>
            <a:endParaRPr lang="en-US" sz="1300" dirty="0">
              <a:solidFill>
                <a:srgbClr val="000000"/>
              </a:solidFill>
            </a:endParaRPr>
          </a:p>
          <a:p>
            <a:pPr fontAlgn="auto">
              <a:spcBef>
                <a:spcPts val="0"/>
              </a:spcBef>
              <a:spcAft>
                <a:spcPts val="0"/>
              </a:spcAft>
              <a:defRPr/>
            </a:pPr>
            <a:endParaRPr lang="en-US" sz="1300" dirty="0">
              <a:solidFill>
                <a:srgbClr val="000000"/>
              </a:solidFill>
            </a:endParaRPr>
          </a:p>
        </p:txBody>
      </p:sp>
      <p:sp>
        <p:nvSpPr>
          <p:cNvPr id="22" name="TextBox 21"/>
          <p:cNvSpPr txBox="1">
            <a:spLocks noChangeArrowheads="1"/>
          </p:cNvSpPr>
          <p:nvPr/>
        </p:nvSpPr>
        <p:spPr bwMode="auto">
          <a:xfrm>
            <a:off x="7574492" y="2698951"/>
            <a:ext cx="1247563" cy="1305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Children</a:t>
            </a:r>
          </a:p>
          <a:p>
            <a:pPr eaLnBrk="1" hangingPunct="1">
              <a:defRPr/>
            </a:pPr>
            <a:r>
              <a:rPr lang="en-US" altLang="en-US" sz="1300">
                <a:solidFill>
                  <a:srgbClr val="000000"/>
                </a:solidFill>
              </a:rPr>
              <a:t>more</a:t>
            </a:r>
          </a:p>
          <a:p>
            <a:pPr eaLnBrk="1" hangingPunct="1">
              <a:defRPr/>
            </a:pPr>
            <a:r>
              <a:rPr lang="en-US" altLang="en-US" sz="1300">
                <a:solidFill>
                  <a:srgbClr val="000000"/>
                </a:solidFill>
              </a:rPr>
              <a:t>attentive</a:t>
            </a: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p:txBody>
      </p:sp>
      <p:sp>
        <p:nvSpPr>
          <p:cNvPr id="23" name="TextBox 22"/>
          <p:cNvSpPr txBox="1">
            <a:spLocks noChangeArrowheads="1"/>
          </p:cNvSpPr>
          <p:nvPr/>
        </p:nvSpPr>
        <p:spPr bwMode="auto">
          <a:xfrm>
            <a:off x="9390142" y="1428239"/>
            <a:ext cx="1000930" cy="27060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Better </a:t>
            </a:r>
          </a:p>
          <a:p>
            <a:pPr eaLnBrk="1" hangingPunct="1">
              <a:defRPr/>
            </a:pPr>
            <a:r>
              <a:rPr lang="en-US" altLang="en-US" sz="1300" dirty="0">
                <a:solidFill>
                  <a:srgbClr val="000000"/>
                </a:solidFill>
              </a:rPr>
              <a:t>learning</a:t>
            </a:r>
          </a:p>
          <a:p>
            <a:pPr eaLnBrk="1" hangingPunct="1">
              <a:defRPr/>
            </a:pPr>
            <a:r>
              <a:rPr lang="en-US" altLang="en-US" sz="1300" dirty="0">
                <a:solidFill>
                  <a:srgbClr val="000000"/>
                </a:solidFill>
              </a:rPr>
              <a:t>outcomes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31764" name="TextBox 4"/>
          <p:cNvSpPr txBox="1">
            <a:spLocks noChangeArrowheads="1"/>
          </p:cNvSpPr>
          <p:nvPr/>
        </p:nvSpPr>
        <p:spPr bwMode="auto">
          <a:xfrm>
            <a:off x="89112" y="4956828"/>
            <a:ext cx="1672588"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000000"/>
                </a:solidFill>
              </a:rPr>
              <a:t>Assumptions</a:t>
            </a:r>
          </a:p>
        </p:txBody>
      </p:sp>
      <p:sp>
        <p:nvSpPr>
          <p:cNvPr id="31765" name="TextBox 5"/>
          <p:cNvSpPr txBox="1">
            <a:spLocks noChangeArrowheads="1"/>
          </p:cNvSpPr>
          <p:nvPr/>
        </p:nvSpPr>
        <p:spPr bwMode="auto">
          <a:xfrm>
            <a:off x="89112" y="5292884"/>
            <a:ext cx="1215733"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Funds </a:t>
            </a:r>
          </a:p>
          <a:p>
            <a:pPr eaLnBrk="1" hangingPunct="1">
              <a:spcBef>
                <a:spcPct val="0"/>
              </a:spcBef>
              <a:buFontTx/>
              <a:buNone/>
            </a:pPr>
            <a:r>
              <a:rPr lang="en-US" altLang="en-US" sz="1300">
                <a:solidFill>
                  <a:srgbClr val="000000"/>
                </a:solidFill>
              </a:rPr>
              <a:t>available on </a:t>
            </a:r>
          </a:p>
          <a:p>
            <a:pPr eaLnBrk="1" hangingPunct="1">
              <a:spcBef>
                <a:spcPct val="0"/>
              </a:spcBef>
              <a:buFontTx/>
              <a:buNone/>
            </a:pPr>
            <a:r>
              <a:rPr lang="en-US" altLang="en-US" sz="1300">
                <a:solidFill>
                  <a:srgbClr val="000000"/>
                </a:solidFill>
              </a:rPr>
              <a:t>time</a:t>
            </a:r>
          </a:p>
        </p:txBody>
      </p:sp>
      <p:sp>
        <p:nvSpPr>
          <p:cNvPr id="31766" name="TextBox 23"/>
          <p:cNvSpPr txBox="1">
            <a:spLocks noChangeArrowheads="1"/>
          </p:cNvSpPr>
          <p:nvPr/>
        </p:nvSpPr>
        <p:spPr bwMode="auto">
          <a:xfrm>
            <a:off x="66834" y="6133025"/>
            <a:ext cx="129748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Appropriately</a:t>
            </a:r>
          </a:p>
          <a:p>
            <a:pPr eaLnBrk="1" hangingPunct="1">
              <a:spcBef>
                <a:spcPct val="0"/>
              </a:spcBef>
              <a:buFontTx/>
              <a:buNone/>
            </a:pPr>
            <a:r>
              <a:rPr lang="en-US" altLang="en-US" sz="1300">
                <a:solidFill>
                  <a:srgbClr val="000000"/>
                </a:solidFill>
              </a:rPr>
              <a:t>Qualified and</a:t>
            </a:r>
          </a:p>
          <a:p>
            <a:pPr eaLnBrk="1" hangingPunct="1">
              <a:spcBef>
                <a:spcPct val="0"/>
              </a:spcBef>
              <a:buFontTx/>
              <a:buNone/>
            </a:pPr>
            <a:r>
              <a:rPr lang="en-US" altLang="en-US" sz="1300">
                <a:solidFill>
                  <a:srgbClr val="000000"/>
                </a:solidFill>
              </a:rPr>
              <a:t>Motivated</a:t>
            </a:r>
          </a:p>
          <a:p>
            <a:pPr eaLnBrk="1" hangingPunct="1">
              <a:spcBef>
                <a:spcPct val="0"/>
              </a:spcBef>
              <a:buFontTx/>
              <a:buNone/>
            </a:pPr>
            <a:r>
              <a:rPr lang="en-US" altLang="en-US" sz="1300">
                <a:solidFill>
                  <a:srgbClr val="000000"/>
                </a:solidFill>
              </a:rPr>
              <a:t>Project staff</a:t>
            </a:r>
          </a:p>
        </p:txBody>
      </p:sp>
      <p:sp>
        <p:nvSpPr>
          <p:cNvPr id="31767" name="TextBox 24"/>
          <p:cNvSpPr txBox="1">
            <a:spLocks noChangeArrowheads="1"/>
          </p:cNvSpPr>
          <p:nvPr/>
        </p:nvSpPr>
        <p:spPr bwMode="auto">
          <a:xfrm>
            <a:off x="1529750" y="5238625"/>
            <a:ext cx="1595644"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Data available for</a:t>
            </a:r>
          </a:p>
          <a:p>
            <a:pPr eaLnBrk="1" hangingPunct="1">
              <a:spcBef>
                <a:spcPct val="0"/>
              </a:spcBef>
              <a:buFontTx/>
              <a:buNone/>
            </a:pPr>
            <a:r>
              <a:rPr lang="en-US" altLang="en-US" sz="1300">
                <a:solidFill>
                  <a:srgbClr val="000000"/>
                </a:solidFill>
              </a:rPr>
              <a:t>school selection</a:t>
            </a:r>
          </a:p>
        </p:txBody>
      </p:sp>
      <p:sp>
        <p:nvSpPr>
          <p:cNvPr id="31768" name="TextBox 25"/>
          <p:cNvSpPr txBox="1">
            <a:spLocks noChangeArrowheads="1"/>
          </p:cNvSpPr>
          <p:nvPr/>
        </p:nvSpPr>
        <p:spPr bwMode="auto">
          <a:xfrm>
            <a:off x="1514898" y="5880983"/>
            <a:ext cx="1597247"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Those trained</a:t>
            </a:r>
          </a:p>
          <a:p>
            <a:pPr eaLnBrk="1" hangingPunct="1">
              <a:spcBef>
                <a:spcPct val="0"/>
              </a:spcBef>
              <a:buFontTx/>
              <a:buNone/>
            </a:pPr>
            <a:r>
              <a:rPr lang="en-US" altLang="en-US" sz="1300">
                <a:solidFill>
                  <a:srgbClr val="000000"/>
                </a:solidFill>
              </a:rPr>
              <a:t>understand tasks</a:t>
            </a:r>
          </a:p>
        </p:txBody>
      </p:sp>
      <p:sp>
        <p:nvSpPr>
          <p:cNvPr id="31769" name="TextBox 26"/>
          <p:cNvSpPr txBox="1">
            <a:spLocks noChangeArrowheads="1"/>
          </p:cNvSpPr>
          <p:nvPr/>
        </p:nvSpPr>
        <p:spPr bwMode="auto">
          <a:xfrm>
            <a:off x="3742691" y="5208870"/>
            <a:ext cx="1420917"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Equipment is</a:t>
            </a:r>
          </a:p>
          <a:p>
            <a:pPr eaLnBrk="1" hangingPunct="1">
              <a:spcBef>
                <a:spcPct val="0"/>
              </a:spcBef>
              <a:buFontTx/>
              <a:buNone/>
            </a:pPr>
            <a:r>
              <a:rPr lang="en-US" altLang="en-US" sz="1300">
                <a:solidFill>
                  <a:srgbClr val="000000"/>
                </a:solidFill>
              </a:rPr>
              <a:t>distributed and</a:t>
            </a:r>
          </a:p>
          <a:p>
            <a:pPr eaLnBrk="1" hangingPunct="1">
              <a:spcBef>
                <a:spcPct val="0"/>
              </a:spcBef>
              <a:buFontTx/>
              <a:buNone/>
            </a:pPr>
            <a:r>
              <a:rPr lang="en-US" altLang="en-US" sz="1300">
                <a:solidFill>
                  <a:srgbClr val="000000"/>
                </a:solidFill>
              </a:rPr>
              <a:t>usable</a:t>
            </a:r>
          </a:p>
        </p:txBody>
      </p:sp>
      <p:sp>
        <p:nvSpPr>
          <p:cNvPr id="31770" name="TextBox 27"/>
          <p:cNvSpPr txBox="1">
            <a:spLocks noChangeArrowheads="1"/>
          </p:cNvSpPr>
          <p:nvPr/>
        </p:nvSpPr>
        <p:spPr bwMode="auto">
          <a:xfrm>
            <a:off x="3742690" y="6040260"/>
            <a:ext cx="175434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available in</a:t>
            </a:r>
          </a:p>
          <a:p>
            <a:pPr eaLnBrk="1" hangingPunct="1">
              <a:spcBef>
                <a:spcPct val="0"/>
              </a:spcBef>
              <a:buFontTx/>
              <a:buNone/>
            </a:pPr>
            <a:r>
              <a:rPr lang="en-US" altLang="en-US" sz="1300">
                <a:solidFill>
                  <a:srgbClr val="000000"/>
                </a:solidFill>
              </a:rPr>
              <a:t>sufficient</a:t>
            </a:r>
          </a:p>
          <a:p>
            <a:pPr eaLnBrk="1" hangingPunct="1">
              <a:spcBef>
                <a:spcPct val="0"/>
              </a:spcBef>
              <a:buFontTx/>
              <a:buNone/>
            </a:pPr>
            <a:r>
              <a:rPr lang="en-US" altLang="en-US" sz="1300">
                <a:solidFill>
                  <a:srgbClr val="000000"/>
                </a:solidFill>
              </a:rPr>
              <a:t>quantity and </a:t>
            </a:r>
          </a:p>
          <a:p>
            <a:pPr eaLnBrk="1" hangingPunct="1">
              <a:spcBef>
                <a:spcPct val="0"/>
              </a:spcBef>
              <a:buFontTx/>
              <a:buNone/>
            </a:pPr>
            <a:r>
              <a:rPr lang="en-US" altLang="en-US" sz="1300">
                <a:solidFill>
                  <a:srgbClr val="000000"/>
                </a:solidFill>
              </a:rPr>
              <a:t>quality at right time</a:t>
            </a:r>
          </a:p>
        </p:txBody>
      </p:sp>
      <p:sp>
        <p:nvSpPr>
          <p:cNvPr id="31771" name="TextBox 28"/>
          <p:cNvSpPr txBox="1">
            <a:spLocks noChangeArrowheads="1"/>
          </p:cNvSpPr>
          <p:nvPr/>
        </p:nvSpPr>
        <p:spPr bwMode="auto">
          <a:xfrm>
            <a:off x="5524924" y="5208870"/>
            <a:ext cx="1614880"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used for</a:t>
            </a:r>
          </a:p>
          <a:p>
            <a:pPr eaLnBrk="1" hangingPunct="1">
              <a:spcBef>
                <a:spcPct val="0"/>
              </a:spcBef>
              <a:buFontTx/>
              <a:buNone/>
            </a:pPr>
            <a:r>
              <a:rPr lang="en-US" altLang="en-US" sz="1300">
                <a:solidFill>
                  <a:srgbClr val="000000"/>
                </a:solidFill>
              </a:rPr>
              <a:t>school meals and</a:t>
            </a:r>
          </a:p>
          <a:p>
            <a:pPr eaLnBrk="1" hangingPunct="1">
              <a:spcBef>
                <a:spcPct val="0"/>
              </a:spcBef>
              <a:buFontTx/>
              <a:buNone/>
            </a:pPr>
            <a:r>
              <a:rPr lang="en-US" altLang="en-US" sz="1300">
                <a:solidFill>
                  <a:srgbClr val="000000"/>
                </a:solidFill>
              </a:rPr>
              <a:t>properly</a:t>
            </a:r>
          </a:p>
          <a:p>
            <a:pPr eaLnBrk="1" hangingPunct="1">
              <a:spcBef>
                <a:spcPct val="0"/>
              </a:spcBef>
              <a:buFontTx/>
              <a:buNone/>
            </a:pPr>
            <a:r>
              <a:rPr lang="en-US" altLang="en-US" sz="1300">
                <a:solidFill>
                  <a:srgbClr val="000000"/>
                </a:solidFill>
              </a:rPr>
              <a:t>prepared</a:t>
            </a:r>
          </a:p>
        </p:txBody>
      </p:sp>
      <p:sp>
        <p:nvSpPr>
          <p:cNvPr id="31772" name="TextBox 29"/>
          <p:cNvSpPr txBox="1">
            <a:spLocks noChangeArrowheads="1"/>
          </p:cNvSpPr>
          <p:nvPr/>
        </p:nvSpPr>
        <p:spPr bwMode="auto">
          <a:xfrm>
            <a:off x="7574492" y="5182616"/>
            <a:ext cx="1198099" cy="1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Parents are</a:t>
            </a:r>
          </a:p>
          <a:p>
            <a:pPr eaLnBrk="1" hangingPunct="1">
              <a:spcBef>
                <a:spcPct val="0"/>
              </a:spcBef>
              <a:buFontTx/>
              <a:buNone/>
            </a:pPr>
            <a:r>
              <a:rPr lang="en-US" altLang="en-US" sz="1300">
                <a:solidFill>
                  <a:srgbClr val="000000"/>
                </a:solidFill>
              </a:rPr>
              <a:t>aware of</a:t>
            </a:r>
          </a:p>
          <a:p>
            <a:pPr eaLnBrk="1" hangingPunct="1">
              <a:spcBef>
                <a:spcPct val="0"/>
              </a:spcBef>
              <a:buFontTx/>
              <a:buNone/>
            </a:pPr>
            <a:r>
              <a:rPr lang="en-US" altLang="en-US" sz="1300">
                <a:solidFill>
                  <a:srgbClr val="000000"/>
                </a:solidFill>
              </a:rPr>
              <a:t>school</a:t>
            </a:r>
          </a:p>
          <a:p>
            <a:pPr eaLnBrk="1" hangingPunct="1">
              <a:spcBef>
                <a:spcPct val="0"/>
              </a:spcBef>
              <a:buFontTx/>
              <a:buNone/>
            </a:pPr>
            <a:r>
              <a:rPr lang="en-US" altLang="en-US" sz="1300">
                <a:solidFill>
                  <a:srgbClr val="000000"/>
                </a:solidFill>
              </a:rPr>
              <a:t>feeding and </a:t>
            </a:r>
          </a:p>
          <a:p>
            <a:pPr eaLnBrk="1" hangingPunct="1">
              <a:spcBef>
                <a:spcPct val="0"/>
              </a:spcBef>
              <a:buFontTx/>
              <a:buNone/>
            </a:pPr>
            <a:r>
              <a:rPr lang="en-US" altLang="en-US" sz="1300">
                <a:solidFill>
                  <a:srgbClr val="000000"/>
                </a:solidFill>
              </a:rPr>
              <a:t>value it</a:t>
            </a:r>
          </a:p>
        </p:txBody>
      </p:sp>
      <p:sp>
        <p:nvSpPr>
          <p:cNvPr id="31773" name="TextBox 30"/>
          <p:cNvSpPr txBox="1">
            <a:spLocks noChangeArrowheads="1"/>
          </p:cNvSpPr>
          <p:nvPr/>
        </p:nvSpPr>
        <p:spPr bwMode="auto">
          <a:xfrm>
            <a:off x="9267614" y="5208870"/>
            <a:ext cx="120611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Other inputs</a:t>
            </a:r>
          </a:p>
          <a:p>
            <a:pPr eaLnBrk="1" hangingPunct="1">
              <a:spcBef>
                <a:spcPct val="0"/>
              </a:spcBef>
              <a:buFontTx/>
              <a:buNone/>
            </a:pPr>
            <a:r>
              <a:rPr lang="en-US" altLang="en-US" sz="1300">
                <a:solidFill>
                  <a:srgbClr val="000000"/>
                </a:solidFill>
              </a:rPr>
              <a:t>(e.g. </a:t>
            </a:r>
          </a:p>
          <a:p>
            <a:pPr eaLnBrk="1" hangingPunct="1">
              <a:spcBef>
                <a:spcPct val="0"/>
              </a:spcBef>
              <a:buFontTx/>
              <a:buNone/>
            </a:pPr>
            <a:r>
              <a:rPr lang="en-US" altLang="en-US" sz="1300">
                <a:solidFill>
                  <a:srgbClr val="000000"/>
                </a:solidFill>
              </a:rPr>
              <a:t>teachers)</a:t>
            </a:r>
          </a:p>
          <a:p>
            <a:pPr eaLnBrk="1" hangingPunct="1">
              <a:spcBef>
                <a:spcPct val="0"/>
              </a:spcBef>
              <a:buFontTx/>
              <a:buNone/>
            </a:pPr>
            <a:r>
              <a:rPr lang="en-US" altLang="en-US" sz="1300">
                <a:solidFill>
                  <a:srgbClr val="000000"/>
                </a:solidFill>
              </a:rPr>
              <a:t>are present</a:t>
            </a:r>
          </a:p>
        </p:txBody>
      </p:sp>
      <p:cxnSp>
        <p:nvCxnSpPr>
          <p:cNvPr id="11265" name="Straight Arrow Connector 11264"/>
          <p:cNvCxnSpPr>
            <a:stCxn id="7" idx="0"/>
          </p:cNvCxnSpPr>
          <p:nvPr/>
        </p:nvCxnSpPr>
        <p:spPr>
          <a:xfrm flipH="1" flipV="1">
            <a:off x="445559" y="1680281"/>
            <a:ext cx="14175" cy="270595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13145" y="1554260"/>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22928" y="1554260"/>
            <a:ext cx="0" cy="297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22929" y="2604435"/>
            <a:ext cx="2543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02506" y="3747376"/>
            <a:ext cx="2524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a:endCxn id="31749" idx="2"/>
          </p:cNvCxnSpPr>
          <p:nvPr/>
        </p:nvCxnSpPr>
        <p:spPr>
          <a:xfrm>
            <a:off x="813144" y="4524506"/>
            <a:ext cx="450665" cy="20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p:cNvCxnSpPr>
          <p:nvPr/>
        </p:nvCxnSpPr>
        <p:spPr>
          <a:xfrm flipV="1">
            <a:off x="3068784" y="2604436"/>
            <a:ext cx="584794" cy="13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85492" y="3819138"/>
            <a:ext cx="584796" cy="3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6" idx="1"/>
          </p:cNvCxnSpPr>
          <p:nvPr/>
        </p:nvCxnSpPr>
        <p:spPr>
          <a:xfrm rot="5400000" flipH="1" flipV="1">
            <a:off x="3045175" y="1996034"/>
            <a:ext cx="923480" cy="2933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3"/>
          </p:cNvCxnSpPr>
          <p:nvPr/>
        </p:nvCxnSpPr>
        <p:spPr>
          <a:xfrm flipV="1">
            <a:off x="3068783" y="3819139"/>
            <a:ext cx="310034" cy="7550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75652" y="1697784"/>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9366" y="2623689"/>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1939" y="3819138"/>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928432" y="1711786"/>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28432" y="3192533"/>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22056" y="1711786"/>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16487" y="319253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91" name="TextBox 53"/>
          <p:cNvSpPr txBox="1">
            <a:spLocks noChangeArrowheads="1"/>
          </p:cNvSpPr>
          <p:nvPr/>
        </p:nvSpPr>
        <p:spPr bwMode="auto">
          <a:xfrm>
            <a:off x="5524924" y="4500002"/>
            <a:ext cx="178223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a:solidFill>
                  <a:srgbClr val="333399"/>
                </a:solidFill>
              </a:rPr>
              <a:t>Factual</a:t>
            </a:r>
            <a:endParaRPr lang="en-GB" altLang="en-US" sz="2300">
              <a:solidFill>
                <a:srgbClr val="333399"/>
              </a:solidFill>
            </a:endParaRPr>
          </a:p>
        </p:txBody>
      </p:sp>
      <p:sp>
        <p:nvSpPr>
          <p:cNvPr id="31792" name="TextBox 54"/>
          <p:cNvSpPr txBox="1">
            <a:spLocks noChangeArrowheads="1"/>
          </p:cNvSpPr>
          <p:nvPr/>
        </p:nvSpPr>
        <p:spPr bwMode="auto">
          <a:xfrm>
            <a:off x="7797271" y="4452744"/>
            <a:ext cx="285157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a:solidFill>
                  <a:srgbClr val="FF0000"/>
                </a:solidFill>
              </a:rPr>
              <a:t>Counterfactual</a:t>
            </a:r>
            <a:endParaRPr lang="en-GB" altLang="en-US" sz="2300">
              <a:solidFill>
                <a:srgbClr val="FF0000"/>
              </a:solidFill>
            </a:endParaRPr>
          </a:p>
        </p:txBody>
      </p:sp>
      <p:sp>
        <p:nvSpPr>
          <p:cNvPr id="5" name="Rectangle 4"/>
          <p:cNvSpPr/>
          <p:nvPr/>
        </p:nvSpPr>
        <p:spPr>
          <a:xfrm>
            <a:off x="116960" y="1260211"/>
            <a:ext cx="6908010" cy="369661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6" name="Rectangle 5"/>
          <p:cNvSpPr/>
          <p:nvPr/>
        </p:nvSpPr>
        <p:spPr>
          <a:xfrm>
            <a:off x="116960" y="5028591"/>
            <a:ext cx="10470621" cy="195332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9" name="Rectangle 8"/>
          <p:cNvSpPr/>
          <p:nvPr/>
        </p:nvSpPr>
        <p:spPr>
          <a:xfrm>
            <a:off x="7563353" y="1260210"/>
            <a:ext cx="3013089" cy="3600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grpSp>
        <p:nvGrpSpPr>
          <p:cNvPr id="56" name="Group 56"/>
          <p:cNvGrpSpPr>
            <a:grpSpLocks/>
          </p:cNvGrpSpPr>
          <p:nvPr/>
        </p:nvGrpSpPr>
        <p:grpSpPr bwMode="auto">
          <a:xfrm>
            <a:off x="802005" y="5208870"/>
            <a:ext cx="3208020" cy="1764295"/>
            <a:chOff x="1066800" y="4572000"/>
            <a:chExt cx="2743200" cy="1600200"/>
          </a:xfrm>
        </p:grpSpPr>
        <p:sp>
          <p:nvSpPr>
            <p:cNvPr id="57" name="Oval 56"/>
            <p:cNvSpPr/>
            <p:nvPr/>
          </p:nvSpPr>
          <p:spPr>
            <a:xfrm>
              <a:off x="1066800" y="4572000"/>
              <a:ext cx="2743200" cy="1600200"/>
            </a:xfrm>
            <a:prstGeom prst="ellipse">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31799" name="TextBox 3"/>
            <p:cNvSpPr txBox="1">
              <a:spLocks noChangeArrowheads="1"/>
            </p:cNvSpPr>
            <p:nvPr/>
          </p:nvSpPr>
          <p:spPr bwMode="auto">
            <a:xfrm>
              <a:off x="1181100" y="4946650"/>
              <a:ext cx="2514600" cy="121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solidFill>
                    <a:schemeClr val="bg1"/>
                  </a:solidFill>
                </a:rPr>
                <a:t>Those trained understand tasks</a:t>
              </a:r>
              <a:endParaRPr lang="en-GB" altLang="en-US" sz="2700">
                <a:solidFill>
                  <a:schemeClr val="bg1"/>
                </a:solidFill>
              </a:endParaRPr>
            </a:p>
          </p:txBody>
        </p:sp>
      </p:grpSp>
      <p:sp>
        <p:nvSpPr>
          <p:cNvPr id="59" name="Cloud Callout 58"/>
          <p:cNvSpPr/>
          <p:nvPr/>
        </p:nvSpPr>
        <p:spPr bwMode="auto">
          <a:xfrm>
            <a:off x="2821869" y="2431157"/>
            <a:ext cx="4388750" cy="2856477"/>
          </a:xfrm>
          <a:prstGeom prst="cloudCallou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eaLnBrk="1" hangingPunct="1">
              <a:defRPr/>
            </a:pPr>
            <a:r>
              <a:rPr lang="en-US" altLang="en-US" sz="2700" dirty="0">
                <a:solidFill>
                  <a:schemeClr val="bg1"/>
                </a:solidFill>
              </a:rPr>
              <a:t>Written or verbal test of representative sample of those trained</a:t>
            </a:r>
            <a:endParaRPr lang="en-GB" altLang="en-US" sz="2700" dirty="0">
              <a:solidFill>
                <a:schemeClr val="bg1"/>
              </a:solidFill>
            </a:endParaRPr>
          </a:p>
        </p:txBody>
      </p:sp>
    </p:spTree>
    <p:extLst>
      <p:ext uri="{BB962C8B-B14F-4D97-AF65-F5344CB8AC3E}">
        <p14:creationId xmlns:p14="http://schemas.microsoft.com/office/powerpoint/2010/main" val="84144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sz="half" idx="1"/>
          </p:nvPr>
        </p:nvSpPr>
        <p:spPr/>
        <p:txBody>
          <a:bodyPr/>
          <a:lstStyle/>
          <a:p>
            <a:pPr marL="0" indent="0">
              <a:buNone/>
            </a:pPr>
            <a:r>
              <a:rPr lang="en-US" altLang="en-US" sz="5292">
                <a:solidFill>
                  <a:schemeClr val="bg1"/>
                </a:solidFill>
              </a:rPr>
              <a:t>Why did the Bangladesh Integrated Nutrition Program (BINP) fail?</a:t>
            </a:r>
          </a:p>
        </p:txBody>
      </p:sp>
      <p:sp>
        <p:nvSpPr>
          <p:cNvPr id="6147" name="Content Placeholder 5"/>
          <p:cNvSpPr>
            <a:spLocks noGrp="1"/>
          </p:cNvSpPr>
          <p:nvPr>
            <p:ph sz="half" idx="2"/>
          </p:nvPr>
        </p:nvSpPr>
        <p:spPr>
          <a:xfrm>
            <a:off x="5441598" y="3469362"/>
            <a:ext cx="5251801" cy="4065929"/>
          </a:xfrm>
        </p:spPr>
        <p:txBody>
          <a:bodyPr/>
          <a:lstStyle/>
          <a:p>
            <a:pPr marL="0" indent="0">
              <a:buNone/>
            </a:pPr>
            <a:r>
              <a:rPr lang="en-US" altLang="en-US" sz="4851" dirty="0">
                <a:solidFill>
                  <a:srgbClr val="0070C0"/>
                </a:solidFill>
              </a:rPr>
              <a:t>The case of the Bangladesh Integrated Nutrition  Project (BINP)</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191" y="1240957"/>
            <a:ext cx="4369937" cy="600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1183774">
            <a:off x="7335668" y="1305871"/>
            <a:ext cx="3320304" cy="21598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15" dirty="0"/>
          </a:p>
        </p:txBody>
      </p:sp>
      <p:sp>
        <p:nvSpPr>
          <p:cNvPr id="6150" name="TextBox 5"/>
          <p:cNvSpPr txBox="1">
            <a:spLocks noChangeArrowheads="1"/>
          </p:cNvSpPr>
          <p:nvPr/>
        </p:nvSpPr>
        <p:spPr bwMode="auto">
          <a:xfrm>
            <a:off x="7777616" y="1380331"/>
            <a:ext cx="2436407" cy="151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87" dirty="0">
                <a:solidFill>
                  <a:schemeClr val="bg1"/>
                </a:solidFill>
              </a:rPr>
              <a:t>Impact evaluation: an example</a:t>
            </a:r>
          </a:p>
        </p:txBody>
      </p:sp>
    </p:spTree>
    <p:extLst>
      <p:ext uri="{BB962C8B-B14F-4D97-AF65-F5344CB8AC3E}">
        <p14:creationId xmlns:p14="http://schemas.microsoft.com/office/powerpoint/2010/main" val="2319000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693122" y="168028"/>
            <a:ext cx="7752715"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Different types of evidence</a:t>
            </a:r>
            <a:endParaRPr lang="en-GB" altLang="en-US" sz="4000" dirty="0">
              <a:solidFill>
                <a:schemeClr val="tx1"/>
              </a:solidFill>
            </a:endParaRPr>
          </a:p>
        </p:txBody>
      </p:sp>
      <p:sp>
        <p:nvSpPr>
          <p:cNvPr id="3" name="TextBox 2"/>
          <p:cNvSpPr txBox="1">
            <a:spLocks noChangeArrowheads="1"/>
          </p:cNvSpPr>
          <p:nvPr/>
        </p:nvSpPr>
        <p:spPr bwMode="auto">
          <a:xfrm>
            <a:off x="259910" y="1408986"/>
            <a:ext cx="58254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Staff</a:t>
            </a:r>
          </a:p>
        </p:txBody>
      </p:sp>
      <p:sp>
        <p:nvSpPr>
          <p:cNvPr id="7" name="TextBox 6"/>
          <p:cNvSpPr txBox="1">
            <a:spLocks noChangeArrowheads="1"/>
          </p:cNvSpPr>
          <p:nvPr/>
        </p:nvSpPr>
        <p:spPr bwMode="auto">
          <a:xfrm>
            <a:off x="89112" y="4386233"/>
            <a:ext cx="741244"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Money</a:t>
            </a:r>
          </a:p>
        </p:txBody>
      </p:sp>
      <p:sp>
        <p:nvSpPr>
          <p:cNvPr id="33797" name="TextBox 8"/>
          <p:cNvSpPr txBox="1">
            <a:spLocks noChangeArrowheads="1"/>
          </p:cNvSpPr>
          <p:nvPr/>
        </p:nvSpPr>
        <p:spPr bwMode="auto">
          <a:xfrm>
            <a:off x="1158452" y="4116687"/>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3798" name="TextBox 9"/>
          <p:cNvSpPr txBox="1">
            <a:spLocks noChangeArrowheads="1"/>
          </p:cNvSpPr>
          <p:nvPr/>
        </p:nvSpPr>
        <p:spPr bwMode="auto">
          <a:xfrm>
            <a:off x="1336675" y="4284716"/>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3799" name="TextBox 10"/>
          <p:cNvSpPr txBox="1">
            <a:spLocks noChangeArrowheads="1"/>
          </p:cNvSpPr>
          <p:nvPr/>
        </p:nvSpPr>
        <p:spPr bwMode="auto">
          <a:xfrm>
            <a:off x="1514898" y="4452744"/>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3800" name="TextBox 11"/>
          <p:cNvSpPr txBox="1">
            <a:spLocks noChangeArrowheads="1"/>
          </p:cNvSpPr>
          <p:nvPr/>
        </p:nvSpPr>
        <p:spPr bwMode="auto">
          <a:xfrm>
            <a:off x="1693122" y="4620772"/>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13" name="TextBox 12"/>
          <p:cNvSpPr txBox="1">
            <a:spLocks noChangeArrowheads="1"/>
          </p:cNvSpPr>
          <p:nvPr/>
        </p:nvSpPr>
        <p:spPr bwMode="auto">
          <a:xfrm>
            <a:off x="1247563" y="1422988"/>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projects </a:t>
            </a:r>
          </a:p>
          <a:p>
            <a:pPr eaLnBrk="1" hangingPunct="1">
              <a:defRPr/>
            </a:pPr>
            <a:r>
              <a:rPr lang="en-US" altLang="en-US" sz="1300" dirty="0">
                <a:solidFill>
                  <a:srgbClr val="000000"/>
                </a:solidFill>
              </a:rPr>
              <a:t>school</a:t>
            </a:r>
          </a:p>
        </p:txBody>
      </p:sp>
      <p:sp>
        <p:nvSpPr>
          <p:cNvPr id="14" name="TextBox 13"/>
          <p:cNvSpPr txBox="1">
            <a:spLocks noChangeArrowheads="1"/>
          </p:cNvSpPr>
          <p:nvPr/>
        </p:nvSpPr>
        <p:spPr bwMode="auto">
          <a:xfrm>
            <a:off x="1247563" y="4321472"/>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and train</a:t>
            </a:r>
          </a:p>
          <a:p>
            <a:pPr eaLnBrk="1" hangingPunct="1">
              <a:defRPr/>
            </a:pPr>
            <a:r>
              <a:rPr lang="en-US" altLang="en-US" sz="1300" dirty="0">
                <a:solidFill>
                  <a:srgbClr val="000000"/>
                </a:solidFill>
              </a:rPr>
              <a:t>trainers</a:t>
            </a:r>
          </a:p>
        </p:txBody>
      </p:sp>
      <p:sp>
        <p:nvSpPr>
          <p:cNvPr id="15" name="TextBox 14"/>
          <p:cNvSpPr txBox="1">
            <a:spLocks noChangeArrowheads="1"/>
          </p:cNvSpPr>
          <p:nvPr/>
        </p:nvSpPr>
        <p:spPr bwMode="auto">
          <a:xfrm>
            <a:off x="1247564" y="3404320"/>
            <a:ext cx="1837928"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Develop training </a:t>
            </a:r>
          </a:p>
          <a:p>
            <a:pPr eaLnBrk="1" hangingPunct="1">
              <a:defRPr/>
            </a:pPr>
            <a:r>
              <a:rPr lang="en-US" altLang="en-US" sz="1300" dirty="0">
                <a:solidFill>
                  <a:srgbClr val="000000"/>
                </a:solidFill>
              </a:rPr>
              <a:t>and guidance</a:t>
            </a:r>
          </a:p>
          <a:p>
            <a:pPr eaLnBrk="1" hangingPunct="1">
              <a:defRPr/>
            </a:pPr>
            <a:r>
              <a:rPr lang="en-US" altLang="en-US" sz="1300" dirty="0">
                <a:solidFill>
                  <a:srgbClr val="000000"/>
                </a:solidFill>
              </a:rPr>
              <a:t>materials</a:t>
            </a:r>
          </a:p>
        </p:txBody>
      </p:sp>
      <p:sp>
        <p:nvSpPr>
          <p:cNvPr id="16" name="TextBox 15"/>
          <p:cNvSpPr txBox="1">
            <a:spLocks noChangeArrowheads="1"/>
          </p:cNvSpPr>
          <p:nvPr/>
        </p:nvSpPr>
        <p:spPr bwMode="auto">
          <a:xfrm>
            <a:off x="3653578" y="1428239"/>
            <a:ext cx="1425787"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Kitchens </a:t>
            </a:r>
          </a:p>
          <a:p>
            <a:pPr eaLnBrk="1" hangingPunct="1">
              <a:defRPr/>
            </a:pPr>
            <a:r>
              <a:rPr lang="en-US" altLang="en-US" sz="1300">
                <a:solidFill>
                  <a:srgbClr val="000000"/>
                </a:solidFill>
              </a:rPr>
              <a:t>equipped</a:t>
            </a:r>
          </a:p>
        </p:txBody>
      </p:sp>
      <p:sp>
        <p:nvSpPr>
          <p:cNvPr id="17" name="TextBox 16"/>
          <p:cNvSpPr txBox="1">
            <a:spLocks noChangeArrowheads="1"/>
          </p:cNvSpPr>
          <p:nvPr/>
        </p:nvSpPr>
        <p:spPr bwMode="auto">
          <a:xfrm>
            <a:off x="1275412" y="2184365"/>
            <a:ext cx="1793372"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Set up </a:t>
            </a:r>
          </a:p>
          <a:p>
            <a:pPr eaLnBrk="1" hangingPunct="1">
              <a:defRPr/>
            </a:pPr>
            <a:r>
              <a:rPr lang="en-US" altLang="en-US" sz="1300" dirty="0">
                <a:solidFill>
                  <a:srgbClr val="000000"/>
                </a:solidFill>
              </a:rPr>
              <a:t>procurement,</a:t>
            </a:r>
          </a:p>
          <a:p>
            <a:pPr eaLnBrk="1" hangingPunct="1">
              <a:defRPr/>
            </a:pPr>
            <a:r>
              <a:rPr lang="en-US" altLang="en-US" sz="1300" dirty="0">
                <a:solidFill>
                  <a:srgbClr val="000000"/>
                </a:solidFill>
              </a:rPr>
              <a:t>production and </a:t>
            </a:r>
          </a:p>
          <a:p>
            <a:pPr eaLnBrk="1" hangingPunct="1">
              <a:defRPr/>
            </a:pPr>
            <a:r>
              <a:rPr lang="en-US" altLang="en-US" sz="1300" dirty="0">
                <a:solidFill>
                  <a:srgbClr val="000000"/>
                </a:solidFill>
              </a:rPr>
              <a:t>distribution systems</a:t>
            </a:r>
          </a:p>
        </p:txBody>
      </p:sp>
      <p:sp>
        <p:nvSpPr>
          <p:cNvPr id="18" name="TextBox 17"/>
          <p:cNvSpPr txBox="1">
            <a:spLocks noChangeArrowheads="1"/>
          </p:cNvSpPr>
          <p:nvPr/>
        </p:nvSpPr>
        <p:spPr bwMode="auto">
          <a:xfrm>
            <a:off x="3653578" y="2184366"/>
            <a:ext cx="1425787"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Foodstuffs</a:t>
            </a:r>
          </a:p>
          <a:p>
            <a:pPr eaLnBrk="1" hangingPunct="1">
              <a:defRPr/>
            </a:pPr>
            <a:r>
              <a:rPr lang="en-US" altLang="en-US" sz="1300" dirty="0">
                <a:solidFill>
                  <a:srgbClr val="000000"/>
                </a:solidFill>
              </a:rPr>
              <a:t>produced,</a:t>
            </a:r>
          </a:p>
          <a:p>
            <a:pPr eaLnBrk="1" hangingPunct="1">
              <a:defRPr/>
            </a:pPr>
            <a:r>
              <a:rPr lang="en-US" altLang="en-US" sz="1300" dirty="0">
                <a:solidFill>
                  <a:srgbClr val="000000"/>
                </a:solidFill>
              </a:rPr>
              <a:t>procured or </a:t>
            </a:r>
          </a:p>
          <a:p>
            <a:pPr eaLnBrk="1" hangingPunct="1">
              <a:defRPr/>
            </a:pPr>
            <a:r>
              <a:rPr lang="en-US" altLang="en-US" sz="1300" dirty="0">
                <a:solidFill>
                  <a:srgbClr val="000000"/>
                </a:solidFill>
              </a:rPr>
              <a:t>received</a:t>
            </a:r>
          </a:p>
          <a:p>
            <a:pPr eaLnBrk="1" hangingPunct="1">
              <a:defRPr/>
            </a:pPr>
            <a:endParaRPr lang="en-US" altLang="en-US" sz="1300" dirty="0">
              <a:solidFill>
                <a:srgbClr val="000000"/>
              </a:solidFill>
            </a:endParaRPr>
          </a:p>
        </p:txBody>
      </p:sp>
      <p:sp>
        <p:nvSpPr>
          <p:cNvPr id="19" name="TextBox 18"/>
          <p:cNvSpPr txBox="1">
            <a:spLocks noChangeArrowheads="1"/>
          </p:cNvSpPr>
          <p:nvPr/>
        </p:nvSpPr>
        <p:spPr bwMode="auto">
          <a:xfrm>
            <a:off x="5497076" y="1428239"/>
            <a:ext cx="1557172" cy="29060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Nutritious meals</a:t>
            </a:r>
          </a:p>
          <a:p>
            <a:pPr eaLnBrk="1" hangingPunct="1">
              <a:defRPr/>
            </a:pPr>
            <a:r>
              <a:rPr lang="en-US" altLang="en-US" sz="1300" dirty="0">
                <a:solidFill>
                  <a:srgbClr val="000000"/>
                </a:solidFill>
              </a:rPr>
              <a:t>prepared and</a:t>
            </a:r>
          </a:p>
          <a:p>
            <a:pPr eaLnBrk="1" hangingPunct="1">
              <a:defRPr/>
            </a:pPr>
            <a:r>
              <a:rPr lang="en-US" altLang="en-US" sz="1300" dirty="0">
                <a:solidFill>
                  <a:srgbClr val="000000"/>
                </a:solidFill>
              </a:rPr>
              <a:t>served in correct</a:t>
            </a:r>
          </a:p>
          <a:p>
            <a:pPr eaLnBrk="1" hangingPunct="1">
              <a:defRPr/>
            </a:pPr>
            <a:r>
              <a:rPr lang="en-US" altLang="en-US" sz="1300" dirty="0">
                <a:solidFill>
                  <a:srgbClr val="000000"/>
                </a:solidFill>
              </a:rPr>
              <a:t>portions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0" name="TextBox 19"/>
          <p:cNvSpPr txBox="1">
            <a:spLocks noChangeArrowheads="1"/>
          </p:cNvSpPr>
          <p:nvPr/>
        </p:nvSpPr>
        <p:spPr bwMode="auto">
          <a:xfrm>
            <a:off x="3653578" y="3528590"/>
            <a:ext cx="1425787"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Trained school-</a:t>
            </a:r>
          </a:p>
          <a:p>
            <a:pPr eaLnBrk="1" hangingPunct="1">
              <a:defRPr/>
            </a:pPr>
            <a:r>
              <a:rPr lang="en-US" altLang="en-US" sz="1300" dirty="0">
                <a:solidFill>
                  <a:srgbClr val="000000"/>
                </a:solidFill>
              </a:rPr>
              <a:t>level staff in </a:t>
            </a:r>
          </a:p>
          <a:p>
            <a:pPr eaLnBrk="1" hangingPunct="1">
              <a:defRPr/>
            </a:pPr>
            <a:r>
              <a:rPr lang="en-US" altLang="en-US" sz="1300" dirty="0">
                <a:solidFill>
                  <a:srgbClr val="000000"/>
                </a:solidFill>
              </a:rPr>
              <a:t>place</a:t>
            </a:r>
          </a:p>
        </p:txBody>
      </p:sp>
      <p:sp>
        <p:nvSpPr>
          <p:cNvPr id="21" name="TextBox 20"/>
          <p:cNvSpPr txBox="1"/>
          <p:nvPr/>
        </p:nvSpPr>
        <p:spPr>
          <a:xfrm>
            <a:off x="7574492" y="1428239"/>
            <a:ext cx="1247563" cy="89015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a:defRPr sz="1200"/>
            </a:lvl1pPr>
          </a:lstStyle>
          <a:p>
            <a:pPr fontAlgn="auto">
              <a:spcBef>
                <a:spcPts val="0"/>
              </a:spcBef>
              <a:spcAft>
                <a:spcPts val="0"/>
              </a:spcAft>
              <a:defRPr/>
            </a:pPr>
            <a:r>
              <a:rPr lang="en-US" dirty="0">
                <a:solidFill>
                  <a:srgbClr val="000000"/>
                </a:solidFill>
              </a:rPr>
              <a:t>Higher</a:t>
            </a:r>
            <a:endParaRPr lang="en-US" sz="1300" dirty="0">
              <a:solidFill>
                <a:srgbClr val="000000"/>
              </a:solidFill>
            </a:endParaRPr>
          </a:p>
          <a:p>
            <a:pPr fontAlgn="auto">
              <a:spcBef>
                <a:spcPts val="0"/>
              </a:spcBef>
              <a:spcAft>
                <a:spcPts val="0"/>
              </a:spcAft>
              <a:defRPr/>
            </a:pPr>
            <a:r>
              <a:rPr lang="en-US" sz="1300" dirty="0">
                <a:solidFill>
                  <a:srgbClr val="000000"/>
                </a:solidFill>
              </a:rPr>
              <a:t>attendance</a:t>
            </a:r>
          </a:p>
          <a:p>
            <a:pPr fontAlgn="auto">
              <a:spcBef>
                <a:spcPts val="0"/>
              </a:spcBef>
              <a:spcAft>
                <a:spcPts val="0"/>
              </a:spcAft>
              <a:defRPr/>
            </a:pPr>
            <a:endParaRPr lang="en-US" sz="1300" dirty="0">
              <a:solidFill>
                <a:srgbClr val="000000"/>
              </a:solidFill>
            </a:endParaRPr>
          </a:p>
          <a:p>
            <a:pPr fontAlgn="auto">
              <a:spcBef>
                <a:spcPts val="0"/>
              </a:spcBef>
              <a:spcAft>
                <a:spcPts val="0"/>
              </a:spcAft>
              <a:defRPr/>
            </a:pPr>
            <a:endParaRPr lang="en-US" sz="1300" dirty="0">
              <a:solidFill>
                <a:srgbClr val="000000"/>
              </a:solidFill>
            </a:endParaRPr>
          </a:p>
        </p:txBody>
      </p:sp>
      <p:sp>
        <p:nvSpPr>
          <p:cNvPr id="22" name="TextBox 21"/>
          <p:cNvSpPr txBox="1">
            <a:spLocks noChangeArrowheads="1"/>
          </p:cNvSpPr>
          <p:nvPr/>
        </p:nvSpPr>
        <p:spPr bwMode="auto">
          <a:xfrm>
            <a:off x="7574492" y="2698951"/>
            <a:ext cx="1247563" cy="1305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Children</a:t>
            </a:r>
          </a:p>
          <a:p>
            <a:pPr eaLnBrk="1" hangingPunct="1">
              <a:defRPr/>
            </a:pPr>
            <a:r>
              <a:rPr lang="en-US" altLang="en-US" sz="1300">
                <a:solidFill>
                  <a:srgbClr val="000000"/>
                </a:solidFill>
              </a:rPr>
              <a:t>more</a:t>
            </a:r>
          </a:p>
          <a:p>
            <a:pPr eaLnBrk="1" hangingPunct="1">
              <a:defRPr/>
            </a:pPr>
            <a:r>
              <a:rPr lang="en-US" altLang="en-US" sz="1300">
                <a:solidFill>
                  <a:srgbClr val="000000"/>
                </a:solidFill>
              </a:rPr>
              <a:t>attentive</a:t>
            </a: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p:txBody>
      </p:sp>
      <p:sp>
        <p:nvSpPr>
          <p:cNvPr id="23" name="TextBox 22"/>
          <p:cNvSpPr txBox="1">
            <a:spLocks noChangeArrowheads="1"/>
          </p:cNvSpPr>
          <p:nvPr/>
        </p:nvSpPr>
        <p:spPr bwMode="auto">
          <a:xfrm>
            <a:off x="9390142" y="1428239"/>
            <a:ext cx="1000930" cy="27060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Better </a:t>
            </a:r>
          </a:p>
          <a:p>
            <a:pPr eaLnBrk="1" hangingPunct="1">
              <a:defRPr/>
            </a:pPr>
            <a:r>
              <a:rPr lang="en-US" altLang="en-US" sz="1300" dirty="0">
                <a:solidFill>
                  <a:srgbClr val="000000"/>
                </a:solidFill>
              </a:rPr>
              <a:t>learning</a:t>
            </a:r>
          </a:p>
          <a:p>
            <a:pPr eaLnBrk="1" hangingPunct="1">
              <a:defRPr/>
            </a:pPr>
            <a:r>
              <a:rPr lang="en-US" altLang="en-US" sz="1300" dirty="0">
                <a:solidFill>
                  <a:srgbClr val="000000"/>
                </a:solidFill>
              </a:rPr>
              <a:t>outcomes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33812" name="TextBox 4"/>
          <p:cNvSpPr txBox="1">
            <a:spLocks noChangeArrowheads="1"/>
          </p:cNvSpPr>
          <p:nvPr/>
        </p:nvSpPr>
        <p:spPr bwMode="auto">
          <a:xfrm>
            <a:off x="89112" y="4956828"/>
            <a:ext cx="1672588"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000000"/>
                </a:solidFill>
              </a:rPr>
              <a:t>Assumptions</a:t>
            </a:r>
          </a:p>
        </p:txBody>
      </p:sp>
      <p:sp>
        <p:nvSpPr>
          <p:cNvPr id="33813" name="TextBox 5"/>
          <p:cNvSpPr txBox="1">
            <a:spLocks noChangeArrowheads="1"/>
          </p:cNvSpPr>
          <p:nvPr/>
        </p:nvSpPr>
        <p:spPr bwMode="auto">
          <a:xfrm>
            <a:off x="89112" y="5292884"/>
            <a:ext cx="1215733"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Funds </a:t>
            </a:r>
          </a:p>
          <a:p>
            <a:pPr eaLnBrk="1" hangingPunct="1">
              <a:spcBef>
                <a:spcPct val="0"/>
              </a:spcBef>
              <a:buFontTx/>
              <a:buNone/>
            </a:pPr>
            <a:r>
              <a:rPr lang="en-US" altLang="en-US" sz="1300">
                <a:solidFill>
                  <a:srgbClr val="000000"/>
                </a:solidFill>
              </a:rPr>
              <a:t>available on </a:t>
            </a:r>
          </a:p>
          <a:p>
            <a:pPr eaLnBrk="1" hangingPunct="1">
              <a:spcBef>
                <a:spcPct val="0"/>
              </a:spcBef>
              <a:buFontTx/>
              <a:buNone/>
            </a:pPr>
            <a:r>
              <a:rPr lang="en-US" altLang="en-US" sz="1300">
                <a:solidFill>
                  <a:srgbClr val="000000"/>
                </a:solidFill>
              </a:rPr>
              <a:t>time</a:t>
            </a:r>
          </a:p>
        </p:txBody>
      </p:sp>
      <p:sp>
        <p:nvSpPr>
          <p:cNvPr id="33814" name="TextBox 23"/>
          <p:cNvSpPr txBox="1">
            <a:spLocks noChangeArrowheads="1"/>
          </p:cNvSpPr>
          <p:nvPr/>
        </p:nvSpPr>
        <p:spPr bwMode="auto">
          <a:xfrm>
            <a:off x="66834" y="6133025"/>
            <a:ext cx="129748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Appropriately</a:t>
            </a:r>
          </a:p>
          <a:p>
            <a:pPr eaLnBrk="1" hangingPunct="1">
              <a:spcBef>
                <a:spcPct val="0"/>
              </a:spcBef>
              <a:buFontTx/>
              <a:buNone/>
            </a:pPr>
            <a:r>
              <a:rPr lang="en-US" altLang="en-US" sz="1300">
                <a:solidFill>
                  <a:srgbClr val="000000"/>
                </a:solidFill>
              </a:rPr>
              <a:t>Qualified and</a:t>
            </a:r>
          </a:p>
          <a:p>
            <a:pPr eaLnBrk="1" hangingPunct="1">
              <a:spcBef>
                <a:spcPct val="0"/>
              </a:spcBef>
              <a:buFontTx/>
              <a:buNone/>
            </a:pPr>
            <a:r>
              <a:rPr lang="en-US" altLang="en-US" sz="1300">
                <a:solidFill>
                  <a:srgbClr val="000000"/>
                </a:solidFill>
              </a:rPr>
              <a:t>Motivated</a:t>
            </a:r>
          </a:p>
          <a:p>
            <a:pPr eaLnBrk="1" hangingPunct="1">
              <a:spcBef>
                <a:spcPct val="0"/>
              </a:spcBef>
              <a:buFontTx/>
              <a:buNone/>
            </a:pPr>
            <a:r>
              <a:rPr lang="en-US" altLang="en-US" sz="1300">
                <a:solidFill>
                  <a:srgbClr val="000000"/>
                </a:solidFill>
              </a:rPr>
              <a:t>Project staff</a:t>
            </a:r>
          </a:p>
        </p:txBody>
      </p:sp>
      <p:sp>
        <p:nvSpPr>
          <p:cNvPr id="33815" name="TextBox 24"/>
          <p:cNvSpPr txBox="1">
            <a:spLocks noChangeArrowheads="1"/>
          </p:cNvSpPr>
          <p:nvPr/>
        </p:nvSpPr>
        <p:spPr bwMode="auto">
          <a:xfrm>
            <a:off x="1529750" y="5238625"/>
            <a:ext cx="1595644"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Data available for</a:t>
            </a:r>
          </a:p>
          <a:p>
            <a:pPr eaLnBrk="1" hangingPunct="1">
              <a:spcBef>
                <a:spcPct val="0"/>
              </a:spcBef>
              <a:buFontTx/>
              <a:buNone/>
            </a:pPr>
            <a:r>
              <a:rPr lang="en-US" altLang="en-US" sz="1300">
                <a:solidFill>
                  <a:srgbClr val="000000"/>
                </a:solidFill>
              </a:rPr>
              <a:t>school selection</a:t>
            </a:r>
          </a:p>
        </p:txBody>
      </p:sp>
      <p:sp>
        <p:nvSpPr>
          <p:cNvPr id="33816" name="TextBox 25"/>
          <p:cNvSpPr txBox="1">
            <a:spLocks noChangeArrowheads="1"/>
          </p:cNvSpPr>
          <p:nvPr/>
        </p:nvSpPr>
        <p:spPr bwMode="auto">
          <a:xfrm>
            <a:off x="1514898" y="5880983"/>
            <a:ext cx="1597247"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Those trained</a:t>
            </a:r>
          </a:p>
          <a:p>
            <a:pPr eaLnBrk="1" hangingPunct="1">
              <a:spcBef>
                <a:spcPct val="0"/>
              </a:spcBef>
              <a:buFontTx/>
              <a:buNone/>
            </a:pPr>
            <a:r>
              <a:rPr lang="en-US" altLang="en-US" sz="1300">
                <a:solidFill>
                  <a:srgbClr val="000000"/>
                </a:solidFill>
              </a:rPr>
              <a:t>understand tasks</a:t>
            </a:r>
          </a:p>
        </p:txBody>
      </p:sp>
      <p:sp>
        <p:nvSpPr>
          <p:cNvPr id="33817" name="TextBox 26"/>
          <p:cNvSpPr txBox="1">
            <a:spLocks noChangeArrowheads="1"/>
          </p:cNvSpPr>
          <p:nvPr/>
        </p:nvSpPr>
        <p:spPr bwMode="auto">
          <a:xfrm>
            <a:off x="3742691" y="5208870"/>
            <a:ext cx="1420917"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Equipment is</a:t>
            </a:r>
          </a:p>
          <a:p>
            <a:pPr eaLnBrk="1" hangingPunct="1">
              <a:spcBef>
                <a:spcPct val="0"/>
              </a:spcBef>
              <a:buFontTx/>
              <a:buNone/>
            </a:pPr>
            <a:r>
              <a:rPr lang="en-US" altLang="en-US" sz="1300">
                <a:solidFill>
                  <a:srgbClr val="000000"/>
                </a:solidFill>
              </a:rPr>
              <a:t>distributed and</a:t>
            </a:r>
          </a:p>
          <a:p>
            <a:pPr eaLnBrk="1" hangingPunct="1">
              <a:spcBef>
                <a:spcPct val="0"/>
              </a:spcBef>
              <a:buFontTx/>
              <a:buNone/>
            </a:pPr>
            <a:r>
              <a:rPr lang="en-US" altLang="en-US" sz="1300">
                <a:solidFill>
                  <a:srgbClr val="000000"/>
                </a:solidFill>
              </a:rPr>
              <a:t>usable</a:t>
            </a:r>
          </a:p>
        </p:txBody>
      </p:sp>
      <p:sp>
        <p:nvSpPr>
          <p:cNvPr id="33818" name="TextBox 27"/>
          <p:cNvSpPr txBox="1">
            <a:spLocks noChangeArrowheads="1"/>
          </p:cNvSpPr>
          <p:nvPr/>
        </p:nvSpPr>
        <p:spPr bwMode="auto">
          <a:xfrm>
            <a:off x="3742690" y="6040260"/>
            <a:ext cx="175434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available in</a:t>
            </a:r>
          </a:p>
          <a:p>
            <a:pPr eaLnBrk="1" hangingPunct="1">
              <a:spcBef>
                <a:spcPct val="0"/>
              </a:spcBef>
              <a:buFontTx/>
              <a:buNone/>
            </a:pPr>
            <a:r>
              <a:rPr lang="en-US" altLang="en-US" sz="1300">
                <a:solidFill>
                  <a:srgbClr val="000000"/>
                </a:solidFill>
              </a:rPr>
              <a:t>sufficient</a:t>
            </a:r>
          </a:p>
          <a:p>
            <a:pPr eaLnBrk="1" hangingPunct="1">
              <a:spcBef>
                <a:spcPct val="0"/>
              </a:spcBef>
              <a:buFontTx/>
              <a:buNone/>
            </a:pPr>
            <a:r>
              <a:rPr lang="en-US" altLang="en-US" sz="1300">
                <a:solidFill>
                  <a:srgbClr val="000000"/>
                </a:solidFill>
              </a:rPr>
              <a:t>quantity and </a:t>
            </a:r>
          </a:p>
          <a:p>
            <a:pPr eaLnBrk="1" hangingPunct="1">
              <a:spcBef>
                <a:spcPct val="0"/>
              </a:spcBef>
              <a:buFontTx/>
              <a:buNone/>
            </a:pPr>
            <a:r>
              <a:rPr lang="en-US" altLang="en-US" sz="1300">
                <a:solidFill>
                  <a:srgbClr val="000000"/>
                </a:solidFill>
              </a:rPr>
              <a:t>quality at right time</a:t>
            </a:r>
          </a:p>
        </p:txBody>
      </p:sp>
      <p:sp>
        <p:nvSpPr>
          <p:cNvPr id="33819" name="TextBox 28"/>
          <p:cNvSpPr txBox="1">
            <a:spLocks noChangeArrowheads="1"/>
          </p:cNvSpPr>
          <p:nvPr/>
        </p:nvSpPr>
        <p:spPr bwMode="auto">
          <a:xfrm>
            <a:off x="5524924" y="5208870"/>
            <a:ext cx="1614880"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used for</a:t>
            </a:r>
          </a:p>
          <a:p>
            <a:pPr eaLnBrk="1" hangingPunct="1">
              <a:spcBef>
                <a:spcPct val="0"/>
              </a:spcBef>
              <a:buFontTx/>
              <a:buNone/>
            </a:pPr>
            <a:r>
              <a:rPr lang="en-US" altLang="en-US" sz="1300">
                <a:solidFill>
                  <a:srgbClr val="000000"/>
                </a:solidFill>
              </a:rPr>
              <a:t>school meals and</a:t>
            </a:r>
          </a:p>
          <a:p>
            <a:pPr eaLnBrk="1" hangingPunct="1">
              <a:spcBef>
                <a:spcPct val="0"/>
              </a:spcBef>
              <a:buFontTx/>
              <a:buNone/>
            </a:pPr>
            <a:r>
              <a:rPr lang="en-US" altLang="en-US" sz="1300">
                <a:solidFill>
                  <a:srgbClr val="000000"/>
                </a:solidFill>
              </a:rPr>
              <a:t>properly</a:t>
            </a:r>
          </a:p>
          <a:p>
            <a:pPr eaLnBrk="1" hangingPunct="1">
              <a:spcBef>
                <a:spcPct val="0"/>
              </a:spcBef>
              <a:buFontTx/>
              <a:buNone/>
            </a:pPr>
            <a:r>
              <a:rPr lang="en-US" altLang="en-US" sz="1300">
                <a:solidFill>
                  <a:srgbClr val="000000"/>
                </a:solidFill>
              </a:rPr>
              <a:t>prepared</a:t>
            </a:r>
          </a:p>
        </p:txBody>
      </p:sp>
      <p:sp>
        <p:nvSpPr>
          <p:cNvPr id="33820" name="TextBox 29"/>
          <p:cNvSpPr txBox="1">
            <a:spLocks noChangeArrowheads="1"/>
          </p:cNvSpPr>
          <p:nvPr/>
        </p:nvSpPr>
        <p:spPr bwMode="auto">
          <a:xfrm>
            <a:off x="7574492" y="5182616"/>
            <a:ext cx="1198099" cy="1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Parents are</a:t>
            </a:r>
          </a:p>
          <a:p>
            <a:pPr eaLnBrk="1" hangingPunct="1">
              <a:spcBef>
                <a:spcPct val="0"/>
              </a:spcBef>
              <a:buFontTx/>
              <a:buNone/>
            </a:pPr>
            <a:r>
              <a:rPr lang="en-US" altLang="en-US" sz="1300">
                <a:solidFill>
                  <a:srgbClr val="000000"/>
                </a:solidFill>
              </a:rPr>
              <a:t>aware of</a:t>
            </a:r>
          </a:p>
          <a:p>
            <a:pPr eaLnBrk="1" hangingPunct="1">
              <a:spcBef>
                <a:spcPct val="0"/>
              </a:spcBef>
              <a:buFontTx/>
              <a:buNone/>
            </a:pPr>
            <a:r>
              <a:rPr lang="en-US" altLang="en-US" sz="1300">
                <a:solidFill>
                  <a:srgbClr val="000000"/>
                </a:solidFill>
              </a:rPr>
              <a:t>school</a:t>
            </a:r>
          </a:p>
          <a:p>
            <a:pPr eaLnBrk="1" hangingPunct="1">
              <a:spcBef>
                <a:spcPct val="0"/>
              </a:spcBef>
              <a:buFontTx/>
              <a:buNone/>
            </a:pPr>
            <a:r>
              <a:rPr lang="en-US" altLang="en-US" sz="1300">
                <a:solidFill>
                  <a:srgbClr val="000000"/>
                </a:solidFill>
              </a:rPr>
              <a:t>feeding and </a:t>
            </a:r>
          </a:p>
          <a:p>
            <a:pPr eaLnBrk="1" hangingPunct="1">
              <a:spcBef>
                <a:spcPct val="0"/>
              </a:spcBef>
              <a:buFontTx/>
              <a:buNone/>
            </a:pPr>
            <a:r>
              <a:rPr lang="en-US" altLang="en-US" sz="1300">
                <a:solidFill>
                  <a:srgbClr val="000000"/>
                </a:solidFill>
              </a:rPr>
              <a:t>value it</a:t>
            </a:r>
          </a:p>
        </p:txBody>
      </p:sp>
      <p:sp>
        <p:nvSpPr>
          <p:cNvPr id="33821" name="TextBox 30"/>
          <p:cNvSpPr txBox="1">
            <a:spLocks noChangeArrowheads="1"/>
          </p:cNvSpPr>
          <p:nvPr/>
        </p:nvSpPr>
        <p:spPr bwMode="auto">
          <a:xfrm>
            <a:off x="9267614" y="5208870"/>
            <a:ext cx="120611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Other inputs</a:t>
            </a:r>
          </a:p>
          <a:p>
            <a:pPr eaLnBrk="1" hangingPunct="1">
              <a:spcBef>
                <a:spcPct val="0"/>
              </a:spcBef>
              <a:buFontTx/>
              <a:buNone/>
            </a:pPr>
            <a:r>
              <a:rPr lang="en-US" altLang="en-US" sz="1300">
                <a:solidFill>
                  <a:srgbClr val="000000"/>
                </a:solidFill>
              </a:rPr>
              <a:t>(e.g. </a:t>
            </a:r>
          </a:p>
          <a:p>
            <a:pPr eaLnBrk="1" hangingPunct="1">
              <a:spcBef>
                <a:spcPct val="0"/>
              </a:spcBef>
              <a:buFontTx/>
              <a:buNone/>
            </a:pPr>
            <a:r>
              <a:rPr lang="en-US" altLang="en-US" sz="1300">
                <a:solidFill>
                  <a:srgbClr val="000000"/>
                </a:solidFill>
              </a:rPr>
              <a:t>teachers)</a:t>
            </a:r>
          </a:p>
          <a:p>
            <a:pPr eaLnBrk="1" hangingPunct="1">
              <a:spcBef>
                <a:spcPct val="0"/>
              </a:spcBef>
              <a:buFontTx/>
              <a:buNone/>
            </a:pPr>
            <a:r>
              <a:rPr lang="en-US" altLang="en-US" sz="1300">
                <a:solidFill>
                  <a:srgbClr val="000000"/>
                </a:solidFill>
              </a:rPr>
              <a:t>are present</a:t>
            </a:r>
          </a:p>
        </p:txBody>
      </p:sp>
      <p:cxnSp>
        <p:nvCxnSpPr>
          <p:cNvPr id="11265" name="Straight Arrow Connector 11264"/>
          <p:cNvCxnSpPr>
            <a:stCxn id="7" idx="0"/>
          </p:cNvCxnSpPr>
          <p:nvPr/>
        </p:nvCxnSpPr>
        <p:spPr>
          <a:xfrm flipH="1" flipV="1">
            <a:off x="445559" y="1680281"/>
            <a:ext cx="14175" cy="270595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13145" y="1554260"/>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22928" y="1554260"/>
            <a:ext cx="0" cy="297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22929" y="2604435"/>
            <a:ext cx="2543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02506" y="3747376"/>
            <a:ext cx="2524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a:endCxn id="33797" idx="2"/>
          </p:cNvCxnSpPr>
          <p:nvPr/>
        </p:nvCxnSpPr>
        <p:spPr>
          <a:xfrm>
            <a:off x="813144" y="4524506"/>
            <a:ext cx="450665" cy="20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p:cNvCxnSpPr>
          <p:nvPr/>
        </p:nvCxnSpPr>
        <p:spPr>
          <a:xfrm flipV="1">
            <a:off x="3068784" y="2604436"/>
            <a:ext cx="584794" cy="13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85492" y="3819138"/>
            <a:ext cx="584796" cy="3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6" idx="1"/>
          </p:cNvCxnSpPr>
          <p:nvPr/>
        </p:nvCxnSpPr>
        <p:spPr>
          <a:xfrm rot="5400000" flipH="1" flipV="1">
            <a:off x="3045175" y="1996034"/>
            <a:ext cx="923480" cy="2933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3"/>
          </p:cNvCxnSpPr>
          <p:nvPr/>
        </p:nvCxnSpPr>
        <p:spPr>
          <a:xfrm flipV="1">
            <a:off x="3068783" y="3819139"/>
            <a:ext cx="310034" cy="7550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75652" y="1697784"/>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9366" y="2623689"/>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1939" y="3819138"/>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928432" y="1711786"/>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28432" y="3192533"/>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22056" y="1711786"/>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16487" y="319253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39" name="TextBox 53"/>
          <p:cNvSpPr txBox="1">
            <a:spLocks noChangeArrowheads="1"/>
          </p:cNvSpPr>
          <p:nvPr/>
        </p:nvSpPr>
        <p:spPr bwMode="auto">
          <a:xfrm>
            <a:off x="5524924" y="4500002"/>
            <a:ext cx="178223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a:solidFill>
                  <a:srgbClr val="333399"/>
                </a:solidFill>
              </a:rPr>
              <a:t>Factual</a:t>
            </a:r>
            <a:endParaRPr lang="en-GB" altLang="en-US" sz="2300">
              <a:solidFill>
                <a:srgbClr val="333399"/>
              </a:solidFill>
            </a:endParaRPr>
          </a:p>
        </p:txBody>
      </p:sp>
      <p:sp>
        <p:nvSpPr>
          <p:cNvPr id="33840" name="TextBox 54"/>
          <p:cNvSpPr txBox="1">
            <a:spLocks noChangeArrowheads="1"/>
          </p:cNvSpPr>
          <p:nvPr/>
        </p:nvSpPr>
        <p:spPr bwMode="auto">
          <a:xfrm>
            <a:off x="7797271" y="4452744"/>
            <a:ext cx="285157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a:solidFill>
                  <a:srgbClr val="FF0000"/>
                </a:solidFill>
              </a:rPr>
              <a:t>Counterfactual</a:t>
            </a:r>
            <a:endParaRPr lang="en-GB" altLang="en-US" sz="2300">
              <a:solidFill>
                <a:srgbClr val="FF0000"/>
              </a:solidFill>
            </a:endParaRPr>
          </a:p>
        </p:txBody>
      </p:sp>
      <p:sp>
        <p:nvSpPr>
          <p:cNvPr id="5" name="Rectangle 4"/>
          <p:cNvSpPr/>
          <p:nvPr/>
        </p:nvSpPr>
        <p:spPr>
          <a:xfrm>
            <a:off x="116960" y="1260211"/>
            <a:ext cx="6908010" cy="369661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6" name="Rectangle 5"/>
          <p:cNvSpPr/>
          <p:nvPr/>
        </p:nvSpPr>
        <p:spPr>
          <a:xfrm>
            <a:off x="116960" y="5028591"/>
            <a:ext cx="10470621" cy="195332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9" name="Rectangle 8"/>
          <p:cNvSpPr/>
          <p:nvPr/>
        </p:nvSpPr>
        <p:spPr>
          <a:xfrm>
            <a:off x="7563353" y="1260210"/>
            <a:ext cx="3013089" cy="3600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52" name="Oval 51"/>
          <p:cNvSpPr/>
          <p:nvPr/>
        </p:nvSpPr>
        <p:spPr bwMode="auto">
          <a:xfrm>
            <a:off x="4812030" y="1263712"/>
            <a:ext cx="3386243" cy="2483665"/>
          </a:xfrm>
          <a:prstGeom prst="ellipse">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eaLnBrk="1" hangingPunct="1">
              <a:defRPr/>
            </a:pPr>
            <a:r>
              <a:rPr lang="en-US" altLang="en-US" sz="2700" dirty="0">
                <a:solidFill>
                  <a:schemeClr val="bg1"/>
                </a:solidFill>
              </a:rPr>
              <a:t>Nutritious meals served in correct portions and content</a:t>
            </a:r>
            <a:endParaRPr lang="en-GB" altLang="en-US" sz="2700" dirty="0">
              <a:solidFill>
                <a:schemeClr val="bg1"/>
              </a:solidFill>
            </a:endParaRPr>
          </a:p>
        </p:txBody>
      </p:sp>
      <p:sp>
        <p:nvSpPr>
          <p:cNvPr id="53" name="Cloud Callout 52"/>
          <p:cNvSpPr/>
          <p:nvPr/>
        </p:nvSpPr>
        <p:spPr bwMode="auto">
          <a:xfrm rot="8618530">
            <a:off x="6700084" y="3404320"/>
            <a:ext cx="3972895" cy="2733957"/>
          </a:xfrm>
          <a:prstGeom prst="cloudCallou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eaLnBrk="1" hangingPunct="1">
              <a:defRPr/>
            </a:pPr>
            <a:endParaRPr lang="en-GB" altLang="en-US" dirty="0">
              <a:solidFill>
                <a:schemeClr val="bg1"/>
              </a:solidFill>
            </a:endParaRPr>
          </a:p>
        </p:txBody>
      </p:sp>
      <p:sp>
        <p:nvSpPr>
          <p:cNvPr id="4" name="TextBox 3"/>
          <p:cNvSpPr txBox="1">
            <a:spLocks noChangeArrowheads="1"/>
          </p:cNvSpPr>
          <p:nvPr/>
        </p:nvSpPr>
        <p:spPr bwMode="auto">
          <a:xfrm>
            <a:off x="7613479" y="3864646"/>
            <a:ext cx="2439432" cy="167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700">
                <a:solidFill>
                  <a:schemeClr val="bg1"/>
                </a:solidFill>
              </a:rPr>
              <a:t>Nutritional analysis of school meals</a:t>
            </a:r>
            <a:endParaRPr lang="en-GB" altLang="en-US" sz="2700">
              <a:solidFill>
                <a:schemeClr val="bg1"/>
              </a:solidFill>
            </a:endParaRPr>
          </a:p>
          <a:p>
            <a:pPr eaLnBrk="1" hangingPunct="1">
              <a:spcBef>
                <a:spcPct val="0"/>
              </a:spcBef>
              <a:buFontTx/>
              <a:buNone/>
            </a:pPr>
            <a:endParaRPr lang="en-US" altLang="en-US" sz="2100"/>
          </a:p>
        </p:txBody>
      </p:sp>
      <p:sp>
        <p:nvSpPr>
          <p:cNvPr id="2" name="Rounded Rectangle 1"/>
          <p:cNvSpPr/>
          <p:nvPr/>
        </p:nvSpPr>
        <p:spPr>
          <a:xfrm>
            <a:off x="827996" y="3799886"/>
            <a:ext cx="5966769" cy="3182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endParaRPr lang="en-GB"/>
          </a:p>
        </p:txBody>
      </p:sp>
      <p:sp>
        <p:nvSpPr>
          <p:cNvPr id="8" name="TextBox 7"/>
          <p:cNvSpPr txBox="1">
            <a:spLocks noChangeArrowheads="1"/>
          </p:cNvSpPr>
          <p:nvPr/>
        </p:nvSpPr>
        <p:spPr bwMode="auto">
          <a:xfrm>
            <a:off x="1045206" y="3966162"/>
            <a:ext cx="5547201" cy="301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100"/>
              <a:t> For example, India midday meals programme: “As per a survey conducted from May 13, 2014, to July 22, 2015, 51 meals were tested and 27 of the samples had less than the required 12 gm of protein. As per guidelines set by the Union Government, the midday meal programme for primary students must have 450 Kcal and 12 gm of protein.”</a:t>
            </a:r>
          </a:p>
        </p:txBody>
      </p:sp>
    </p:spTree>
    <p:extLst>
      <p:ext uri="{BB962C8B-B14F-4D97-AF65-F5344CB8AC3E}">
        <p14:creationId xmlns:p14="http://schemas.microsoft.com/office/powerpoint/2010/main" val="2116151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4" grpId="0"/>
      <p:bldP spid="2"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3514342" y="5954495"/>
            <a:ext cx="1832358" cy="1162194"/>
          </a:xfrm>
          <a:prstGeom prst="ellipse">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2" name="Oval 1"/>
          <p:cNvSpPr/>
          <p:nvPr/>
        </p:nvSpPr>
        <p:spPr>
          <a:xfrm>
            <a:off x="3386244" y="4802802"/>
            <a:ext cx="1832359" cy="1162194"/>
          </a:xfrm>
          <a:prstGeom prst="ellipse">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61" name="Oval 60"/>
          <p:cNvSpPr/>
          <p:nvPr/>
        </p:nvSpPr>
        <p:spPr>
          <a:xfrm>
            <a:off x="5168477" y="5054844"/>
            <a:ext cx="1832359" cy="1162194"/>
          </a:xfrm>
          <a:prstGeom prst="ellipse">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34821" name="Title 1"/>
          <p:cNvSpPr>
            <a:spLocks noGrp="1"/>
          </p:cNvSpPr>
          <p:nvPr>
            <p:ph type="title"/>
          </p:nvPr>
        </p:nvSpPr>
        <p:spPr bwMode="auto">
          <a:xfrm>
            <a:off x="1373805" y="168028"/>
            <a:ext cx="7893808"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Potential weak links</a:t>
            </a:r>
            <a:endParaRPr lang="en-GB" altLang="en-US" sz="4000" dirty="0">
              <a:solidFill>
                <a:schemeClr val="tx1"/>
              </a:solidFill>
            </a:endParaRPr>
          </a:p>
        </p:txBody>
      </p:sp>
      <p:sp>
        <p:nvSpPr>
          <p:cNvPr id="3" name="TextBox 2"/>
          <p:cNvSpPr txBox="1">
            <a:spLocks noChangeArrowheads="1"/>
          </p:cNvSpPr>
          <p:nvPr/>
        </p:nvSpPr>
        <p:spPr bwMode="auto">
          <a:xfrm>
            <a:off x="259910" y="1408986"/>
            <a:ext cx="58254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Staff</a:t>
            </a:r>
          </a:p>
        </p:txBody>
      </p:sp>
      <p:sp>
        <p:nvSpPr>
          <p:cNvPr id="7" name="TextBox 6"/>
          <p:cNvSpPr txBox="1">
            <a:spLocks noChangeArrowheads="1"/>
          </p:cNvSpPr>
          <p:nvPr/>
        </p:nvSpPr>
        <p:spPr bwMode="auto">
          <a:xfrm>
            <a:off x="89112" y="4386233"/>
            <a:ext cx="741244"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Money</a:t>
            </a:r>
          </a:p>
        </p:txBody>
      </p:sp>
      <p:sp>
        <p:nvSpPr>
          <p:cNvPr id="34824" name="TextBox 8"/>
          <p:cNvSpPr txBox="1">
            <a:spLocks noChangeArrowheads="1"/>
          </p:cNvSpPr>
          <p:nvPr/>
        </p:nvSpPr>
        <p:spPr bwMode="auto">
          <a:xfrm>
            <a:off x="1158452" y="4116687"/>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4825" name="TextBox 9"/>
          <p:cNvSpPr txBox="1">
            <a:spLocks noChangeArrowheads="1"/>
          </p:cNvSpPr>
          <p:nvPr/>
        </p:nvSpPr>
        <p:spPr bwMode="auto">
          <a:xfrm>
            <a:off x="1336675" y="4284716"/>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4826" name="TextBox 10"/>
          <p:cNvSpPr txBox="1">
            <a:spLocks noChangeArrowheads="1"/>
          </p:cNvSpPr>
          <p:nvPr/>
        </p:nvSpPr>
        <p:spPr bwMode="auto">
          <a:xfrm>
            <a:off x="1514898" y="4452744"/>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4827" name="TextBox 11"/>
          <p:cNvSpPr txBox="1">
            <a:spLocks noChangeArrowheads="1"/>
          </p:cNvSpPr>
          <p:nvPr/>
        </p:nvSpPr>
        <p:spPr bwMode="auto">
          <a:xfrm>
            <a:off x="1693122" y="4620772"/>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13" name="TextBox 12"/>
          <p:cNvSpPr txBox="1">
            <a:spLocks noChangeArrowheads="1"/>
          </p:cNvSpPr>
          <p:nvPr/>
        </p:nvSpPr>
        <p:spPr bwMode="auto">
          <a:xfrm>
            <a:off x="1247563" y="1422988"/>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projects </a:t>
            </a:r>
          </a:p>
          <a:p>
            <a:pPr eaLnBrk="1" hangingPunct="1">
              <a:defRPr/>
            </a:pPr>
            <a:r>
              <a:rPr lang="en-US" altLang="en-US" sz="1300" dirty="0">
                <a:solidFill>
                  <a:srgbClr val="000000"/>
                </a:solidFill>
              </a:rPr>
              <a:t>school</a:t>
            </a:r>
          </a:p>
        </p:txBody>
      </p:sp>
      <p:sp>
        <p:nvSpPr>
          <p:cNvPr id="14" name="TextBox 13"/>
          <p:cNvSpPr txBox="1">
            <a:spLocks noChangeArrowheads="1"/>
          </p:cNvSpPr>
          <p:nvPr/>
        </p:nvSpPr>
        <p:spPr bwMode="auto">
          <a:xfrm>
            <a:off x="1247563" y="4321472"/>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Identify and train</a:t>
            </a:r>
          </a:p>
          <a:p>
            <a:pPr eaLnBrk="1" hangingPunct="1">
              <a:defRPr/>
            </a:pPr>
            <a:r>
              <a:rPr lang="en-US" altLang="en-US" sz="1300">
                <a:solidFill>
                  <a:srgbClr val="000000"/>
                </a:solidFill>
              </a:rPr>
              <a:t>trainers</a:t>
            </a:r>
          </a:p>
        </p:txBody>
      </p:sp>
      <p:sp>
        <p:nvSpPr>
          <p:cNvPr id="15" name="TextBox 14"/>
          <p:cNvSpPr txBox="1">
            <a:spLocks noChangeArrowheads="1"/>
          </p:cNvSpPr>
          <p:nvPr/>
        </p:nvSpPr>
        <p:spPr bwMode="auto">
          <a:xfrm>
            <a:off x="1247564" y="3404320"/>
            <a:ext cx="1837928"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Develop training </a:t>
            </a:r>
          </a:p>
          <a:p>
            <a:pPr eaLnBrk="1" hangingPunct="1">
              <a:defRPr/>
            </a:pPr>
            <a:r>
              <a:rPr lang="en-US" altLang="en-US" sz="1300">
                <a:solidFill>
                  <a:srgbClr val="000000"/>
                </a:solidFill>
              </a:rPr>
              <a:t>and guidance</a:t>
            </a:r>
          </a:p>
          <a:p>
            <a:pPr eaLnBrk="1" hangingPunct="1">
              <a:defRPr/>
            </a:pPr>
            <a:r>
              <a:rPr lang="en-US" altLang="en-US" sz="1300">
                <a:solidFill>
                  <a:srgbClr val="000000"/>
                </a:solidFill>
              </a:rPr>
              <a:t>materials</a:t>
            </a:r>
          </a:p>
        </p:txBody>
      </p:sp>
      <p:sp>
        <p:nvSpPr>
          <p:cNvPr id="16" name="TextBox 15"/>
          <p:cNvSpPr txBox="1">
            <a:spLocks noChangeArrowheads="1"/>
          </p:cNvSpPr>
          <p:nvPr/>
        </p:nvSpPr>
        <p:spPr bwMode="auto">
          <a:xfrm>
            <a:off x="3653578" y="1428239"/>
            <a:ext cx="1425787"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Kitchens </a:t>
            </a:r>
          </a:p>
          <a:p>
            <a:pPr eaLnBrk="1" hangingPunct="1">
              <a:defRPr/>
            </a:pPr>
            <a:r>
              <a:rPr lang="en-US" altLang="en-US" sz="1300">
                <a:solidFill>
                  <a:srgbClr val="000000"/>
                </a:solidFill>
              </a:rPr>
              <a:t>equipped</a:t>
            </a:r>
          </a:p>
        </p:txBody>
      </p:sp>
      <p:sp>
        <p:nvSpPr>
          <p:cNvPr id="17" name="TextBox 16"/>
          <p:cNvSpPr txBox="1">
            <a:spLocks noChangeArrowheads="1"/>
          </p:cNvSpPr>
          <p:nvPr/>
        </p:nvSpPr>
        <p:spPr bwMode="auto">
          <a:xfrm>
            <a:off x="1275412" y="2184365"/>
            <a:ext cx="1793372"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Set up </a:t>
            </a:r>
          </a:p>
          <a:p>
            <a:pPr eaLnBrk="1" hangingPunct="1">
              <a:defRPr/>
            </a:pPr>
            <a:r>
              <a:rPr lang="en-US" altLang="en-US" sz="1300" dirty="0">
                <a:solidFill>
                  <a:srgbClr val="000000"/>
                </a:solidFill>
              </a:rPr>
              <a:t>procurement,</a:t>
            </a:r>
          </a:p>
          <a:p>
            <a:pPr eaLnBrk="1" hangingPunct="1">
              <a:defRPr/>
            </a:pPr>
            <a:r>
              <a:rPr lang="en-US" altLang="en-US" sz="1300" dirty="0">
                <a:solidFill>
                  <a:srgbClr val="000000"/>
                </a:solidFill>
              </a:rPr>
              <a:t>production and </a:t>
            </a:r>
          </a:p>
          <a:p>
            <a:pPr eaLnBrk="1" hangingPunct="1">
              <a:defRPr/>
            </a:pPr>
            <a:r>
              <a:rPr lang="en-US" altLang="en-US" sz="1300" dirty="0">
                <a:solidFill>
                  <a:srgbClr val="000000"/>
                </a:solidFill>
              </a:rPr>
              <a:t>distribution systems</a:t>
            </a:r>
          </a:p>
        </p:txBody>
      </p:sp>
      <p:sp>
        <p:nvSpPr>
          <p:cNvPr id="18" name="TextBox 17"/>
          <p:cNvSpPr txBox="1">
            <a:spLocks noChangeArrowheads="1"/>
          </p:cNvSpPr>
          <p:nvPr/>
        </p:nvSpPr>
        <p:spPr bwMode="auto">
          <a:xfrm>
            <a:off x="3653578" y="2184366"/>
            <a:ext cx="1425787"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Foodstuffs</a:t>
            </a:r>
          </a:p>
          <a:p>
            <a:pPr eaLnBrk="1" hangingPunct="1">
              <a:defRPr/>
            </a:pPr>
            <a:r>
              <a:rPr lang="en-US" altLang="en-US" sz="1300" dirty="0">
                <a:solidFill>
                  <a:srgbClr val="000000"/>
                </a:solidFill>
              </a:rPr>
              <a:t>produced,</a:t>
            </a:r>
          </a:p>
          <a:p>
            <a:pPr eaLnBrk="1" hangingPunct="1">
              <a:defRPr/>
            </a:pPr>
            <a:r>
              <a:rPr lang="en-US" altLang="en-US" sz="1300" dirty="0">
                <a:solidFill>
                  <a:srgbClr val="000000"/>
                </a:solidFill>
              </a:rPr>
              <a:t>procured or </a:t>
            </a:r>
          </a:p>
          <a:p>
            <a:pPr eaLnBrk="1" hangingPunct="1">
              <a:defRPr/>
            </a:pPr>
            <a:r>
              <a:rPr lang="en-US" altLang="en-US" sz="1300" dirty="0">
                <a:solidFill>
                  <a:srgbClr val="000000"/>
                </a:solidFill>
              </a:rPr>
              <a:t>received</a:t>
            </a:r>
          </a:p>
          <a:p>
            <a:pPr eaLnBrk="1" hangingPunct="1">
              <a:defRPr/>
            </a:pPr>
            <a:endParaRPr lang="en-US" altLang="en-US" sz="1300" dirty="0">
              <a:solidFill>
                <a:srgbClr val="000000"/>
              </a:solidFill>
            </a:endParaRPr>
          </a:p>
        </p:txBody>
      </p:sp>
      <p:sp>
        <p:nvSpPr>
          <p:cNvPr id="19" name="TextBox 18"/>
          <p:cNvSpPr txBox="1">
            <a:spLocks noChangeArrowheads="1"/>
          </p:cNvSpPr>
          <p:nvPr/>
        </p:nvSpPr>
        <p:spPr bwMode="auto">
          <a:xfrm>
            <a:off x="5497076" y="1428239"/>
            <a:ext cx="1557172" cy="29060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Nutritious meals</a:t>
            </a:r>
          </a:p>
          <a:p>
            <a:pPr eaLnBrk="1" hangingPunct="1">
              <a:defRPr/>
            </a:pPr>
            <a:r>
              <a:rPr lang="en-US" altLang="en-US" sz="1300" dirty="0">
                <a:solidFill>
                  <a:srgbClr val="000000"/>
                </a:solidFill>
              </a:rPr>
              <a:t>prepared and</a:t>
            </a:r>
          </a:p>
          <a:p>
            <a:pPr eaLnBrk="1" hangingPunct="1">
              <a:defRPr/>
            </a:pPr>
            <a:r>
              <a:rPr lang="en-US" altLang="en-US" sz="1300" dirty="0">
                <a:solidFill>
                  <a:srgbClr val="000000"/>
                </a:solidFill>
              </a:rPr>
              <a:t>served in correct</a:t>
            </a:r>
          </a:p>
          <a:p>
            <a:pPr eaLnBrk="1" hangingPunct="1">
              <a:defRPr/>
            </a:pPr>
            <a:r>
              <a:rPr lang="en-US" altLang="en-US" sz="1300" dirty="0">
                <a:solidFill>
                  <a:srgbClr val="000000"/>
                </a:solidFill>
              </a:rPr>
              <a:t>portions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0" name="TextBox 19"/>
          <p:cNvSpPr txBox="1">
            <a:spLocks noChangeArrowheads="1"/>
          </p:cNvSpPr>
          <p:nvPr/>
        </p:nvSpPr>
        <p:spPr bwMode="auto">
          <a:xfrm>
            <a:off x="3653578" y="3528590"/>
            <a:ext cx="1425787"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Trained school-</a:t>
            </a:r>
          </a:p>
          <a:p>
            <a:pPr eaLnBrk="1" hangingPunct="1">
              <a:defRPr/>
            </a:pPr>
            <a:r>
              <a:rPr lang="en-US" altLang="en-US" sz="1300" dirty="0">
                <a:solidFill>
                  <a:srgbClr val="000000"/>
                </a:solidFill>
              </a:rPr>
              <a:t>level staff in </a:t>
            </a:r>
          </a:p>
          <a:p>
            <a:pPr eaLnBrk="1" hangingPunct="1">
              <a:defRPr/>
            </a:pPr>
            <a:r>
              <a:rPr lang="en-US" altLang="en-US" sz="1300" dirty="0">
                <a:solidFill>
                  <a:srgbClr val="000000"/>
                </a:solidFill>
              </a:rPr>
              <a:t>place</a:t>
            </a:r>
          </a:p>
        </p:txBody>
      </p:sp>
      <p:sp>
        <p:nvSpPr>
          <p:cNvPr id="21" name="TextBox 20"/>
          <p:cNvSpPr txBox="1"/>
          <p:nvPr/>
        </p:nvSpPr>
        <p:spPr>
          <a:xfrm>
            <a:off x="7574492" y="1428239"/>
            <a:ext cx="1247563" cy="89015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a:defRPr sz="1200"/>
            </a:lvl1pPr>
          </a:lstStyle>
          <a:p>
            <a:pPr fontAlgn="auto">
              <a:spcBef>
                <a:spcPts val="0"/>
              </a:spcBef>
              <a:spcAft>
                <a:spcPts val="0"/>
              </a:spcAft>
              <a:defRPr/>
            </a:pPr>
            <a:r>
              <a:rPr lang="en-US" dirty="0">
                <a:solidFill>
                  <a:srgbClr val="000000"/>
                </a:solidFill>
              </a:rPr>
              <a:t>Higher</a:t>
            </a:r>
            <a:endParaRPr lang="en-US" sz="1300" dirty="0">
              <a:solidFill>
                <a:srgbClr val="000000"/>
              </a:solidFill>
            </a:endParaRPr>
          </a:p>
          <a:p>
            <a:pPr fontAlgn="auto">
              <a:spcBef>
                <a:spcPts val="0"/>
              </a:spcBef>
              <a:spcAft>
                <a:spcPts val="0"/>
              </a:spcAft>
              <a:defRPr/>
            </a:pPr>
            <a:r>
              <a:rPr lang="en-US" sz="1300" dirty="0">
                <a:solidFill>
                  <a:srgbClr val="000000"/>
                </a:solidFill>
              </a:rPr>
              <a:t>attendance</a:t>
            </a:r>
          </a:p>
          <a:p>
            <a:pPr fontAlgn="auto">
              <a:spcBef>
                <a:spcPts val="0"/>
              </a:spcBef>
              <a:spcAft>
                <a:spcPts val="0"/>
              </a:spcAft>
              <a:defRPr/>
            </a:pPr>
            <a:endParaRPr lang="en-US" sz="1300" dirty="0">
              <a:solidFill>
                <a:srgbClr val="000000"/>
              </a:solidFill>
            </a:endParaRPr>
          </a:p>
          <a:p>
            <a:pPr fontAlgn="auto">
              <a:spcBef>
                <a:spcPts val="0"/>
              </a:spcBef>
              <a:spcAft>
                <a:spcPts val="0"/>
              </a:spcAft>
              <a:defRPr/>
            </a:pPr>
            <a:endParaRPr lang="en-US" sz="1300" dirty="0">
              <a:solidFill>
                <a:srgbClr val="000000"/>
              </a:solidFill>
            </a:endParaRPr>
          </a:p>
        </p:txBody>
      </p:sp>
      <p:sp>
        <p:nvSpPr>
          <p:cNvPr id="22" name="TextBox 21"/>
          <p:cNvSpPr txBox="1">
            <a:spLocks noChangeArrowheads="1"/>
          </p:cNvSpPr>
          <p:nvPr/>
        </p:nvSpPr>
        <p:spPr bwMode="auto">
          <a:xfrm>
            <a:off x="7574492" y="2698951"/>
            <a:ext cx="1247563" cy="1305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Children</a:t>
            </a:r>
          </a:p>
          <a:p>
            <a:pPr eaLnBrk="1" hangingPunct="1">
              <a:defRPr/>
            </a:pPr>
            <a:r>
              <a:rPr lang="en-US" altLang="en-US" sz="1300">
                <a:solidFill>
                  <a:srgbClr val="000000"/>
                </a:solidFill>
              </a:rPr>
              <a:t>more</a:t>
            </a:r>
          </a:p>
          <a:p>
            <a:pPr eaLnBrk="1" hangingPunct="1">
              <a:defRPr/>
            </a:pPr>
            <a:r>
              <a:rPr lang="en-US" altLang="en-US" sz="1300">
                <a:solidFill>
                  <a:srgbClr val="000000"/>
                </a:solidFill>
              </a:rPr>
              <a:t>attentive</a:t>
            </a: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p:txBody>
      </p:sp>
      <p:sp>
        <p:nvSpPr>
          <p:cNvPr id="23" name="TextBox 22"/>
          <p:cNvSpPr txBox="1">
            <a:spLocks noChangeArrowheads="1"/>
          </p:cNvSpPr>
          <p:nvPr/>
        </p:nvSpPr>
        <p:spPr bwMode="auto">
          <a:xfrm>
            <a:off x="9390142" y="1428239"/>
            <a:ext cx="1000930" cy="27060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Better </a:t>
            </a:r>
          </a:p>
          <a:p>
            <a:pPr eaLnBrk="1" hangingPunct="1">
              <a:defRPr/>
            </a:pPr>
            <a:r>
              <a:rPr lang="en-US" altLang="en-US" sz="1300" dirty="0">
                <a:solidFill>
                  <a:srgbClr val="000000"/>
                </a:solidFill>
              </a:rPr>
              <a:t>learning</a:t>
            </a:r>
          </a:p>
          <a:p>
            <a:pPr eaLnBrk="1" hangingPunct="1">
              <a:defRPr/>
            </a:pPr>
            <a:r>
              <a:rPr lang="en-US" altLang="en-US" sz="1300" dirty="0">
                <a:solidFill>
                  <a:srgbClr val="000000"/>
                </a:solidFill>
              </a:rPr>
              <a:t>outcomes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34839" name="TextBox 4"/>
          <p:cNvSpPr txBox="1">
            <a:spLocks noChangeArrowheads="1"/>
          </p:cNvSpPr>
          <p:nvPr/>
        </p:nvSpPr>
        <p:spPr bwMode="auto">
          <a:xfrm>
            <a:off x="89112" y="4956828"/>
            <a:ext cx="1270235" cy="30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i="1">
                <a:solidFill>
                  <a:srgbClr val="000000"/>
                </a:solidFill>
              </a:rPr>
              <a:t>Assumptions</a:t>
            </a:r>
          </a:p>
        </p:txBody>
      </p:sp>
      <p:sp>
        <p:nvSpPr>
          <p:cNvPr id="34840" name="TextBox 5"/>
          <p:cNvSpPr txBox="1">
            <a:spLocks noChangeArrowheads="1"/>
          </p:cNvSpPr>
          <p:nvPr/>
        </p:nvSpPr>
        <p:spPr bwMode="auto">
          <a:xfrm>
            <a:off x="89112" y="5292884"/>
            <a:ext cx="1215733"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Funds </a:t>
            </a:r>
          </a:p>
          <a:p>
            <a:pPr eaLnBrk="1" hangingPunct="1">
              <a:spcBef>
                <a:spcPct val="0"/>
              </a:spcBef>
              <a:buFontTx/>
              <a:buNone/>
            </a:pPr>
            <a:r>
              <a:rPr lang="en-US" altLang="en-US" sz="1300">
                <a:solidFill>
                  <a:srgbClr val="000000"/>
                </a:solidFill>
              </a:rPr>
              <a:t>available on </a:t>
            </a:r>
          </a:p>
          <a:p>
            <a:pPr eaLnBrk="1" hangingPunct="1">
              <a:spcBef>
                <a:spcPct val="0"/>
              </a:spcBef>
              <a:buFontTx/>
              <a:buNone/>
            </a:pPr>
            <a:r>
              <a:rPr lang="en-US" altLang="en-US" sz="1300">
                <a:solidFill>
                  <a:srgbClr val="000000"/>
                </a:solidFill>
              </a:rPr>
              <a:t>time</a:t>
            </a:r>
          </a:p>
        </p:txBody>
      </p:sp>
      <p:sp>
        <p:nvSpPr>
          <p:cNvPr id="34841" name="TextBox 23"/>
          <p:cNvSpPr txBox="1">
            <a:spLocks noChangeArrowheads="1"/>
          </p:cNvSpPr>
          <p:nvPr/>
        </p:nvSpPr>
        <p:spPr bwMode="auto">
          <a:xfrm>
            <a:off x="66834" y="6133025"/>
            <a:ext cx="129748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Appropriately</a:t>
            </a:r>
          </a:p>
          <a:p>
            <a:pPr eaLnBrk="1" hangingPunct="1">
              <a:spcBef>
                <a:spcPct val="0"/>
              </a:spcBef>
              <a:buFontTx/>
              <a:buNone/>
            </a:pPr>
            <a:r>
              <a:rPr lang="en-US" altLang="en-US" sz="1300">
                <a:solidFill>
                  <a:srgbClr val="000000"/>
                </a:solidFill>
              </a:rPr>
              <a:t>Qualified and</a:t>
            </a:r>
          </a:p>
          <a:p>
            <a:pPr eaLnBrk="1" hangingPunct="1">
              <a:spcBef>
                <a:spcPct val="0"/>
              </a:spcBef>
              <a:buFontTx/>
              <a:buNone/>
            </a:pPr>
            <a:r>
              <a:rPr lang="en-US" altLang="en-US" sz="1300">
                <a:solidFill>
                  <a:srgbClr val="000000"/>
                </a:solidFill>
              </a:rPr>
              <a:t>Motivated</a:t>
            </a:r>
          </a:p>
          <a:p>
            <a:pPr eaLnBrk="1" hangingPunct="1">
              <a:spcBef>
                <a:spcPct val="0"/>
              </a:spcBef>
              <a:buFontTx/>
              <a:buNone/>
            </a:pPr>
            <a:r>
              <a:rPr lang="en-US" altLang="en-US" sz="1300">
                <a:solidFill>
                  <a:srgbClr val="000000"/>
                </a:solidFill>
              </a:rPr>
              <a:t>Project staff</a:t>
            </a:r>
          </a:p>
        </p:txBody>
      </p:sp>
      <p:sp>
        <p:nvSpPr>
          <p:cNvPr id="34842" name="TextBox 24"/>
          <p:cNvSpPr txBox="1">
            <a:spLocks noChangeArrowheads="1"/>
          </p:cNvSpPr>
          <p:nvPr/>
        </p:nvSpPr>
        <p:spPr bwMode="auto">
          <a:xfrm>
            <a:off x="1529750" y="5238625"/>
            <a:ext cx="1595644"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Data available for</a:t>
            </a:r>
          </a:p>
          <a:p>
            <a:pPr eaLnBrk="1" hangingPunct="1">
              <a:spcBef>
                <a:spcPct val="0"/>
              </a:spcBef>
              <a:buFontTx/>
              <a:buNone/>
            </a:pPr>
            <a:r>
              <a:rPr lang="en-US" altLang="en-US" sz="1300">
                <a:solidFill>
                  <a:srgbClr val="000000"/>
                </a:solidFill>
              </a:rPr>
              <a:t>school selection</a:t>
            </a:r>
          </a:p>
        </p:txBody>
      </p:sp>
      <p:sp>
        <p:nvSpPr>
          <p:cNvPr id="34843" name="TextBox 25"/>
          <p:cNvSpPr txBox="1">
            <a:spLocks noChangeArrowheads="1"/>
          </p:cNvSpPr>
          <p:nvPr/>
        </p:nvSpPr>
        <p:spPr bwMode="auto">
          <a:xfrm>
            <a:off x="1514898" y="5880983"/>
            <a:ext cx="1597247"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Those trained</a:t>
            </a:r>
          </a:p>
          <a:p>
            <a:pPr eaLnBrk="1" hangingPunct="1">
              <a:spcBef>
                <a:spcPct val="0"/>
              </a:spcBef>
              <a:buFontTx/>
              <a:buNone/>
            </a:pPr>
            <a:r>
              <a:rPr lang="en-US" altLang="en-US" sz="1300">
                <a:solidFill>
                  <a:srgbClr val="000000"/>
                </a:solidFill>
              </a:rPr>
              <a:t>understand tasks</a:t>
            </a:r>
          </a:p>
        </p:txBody>
      </p:sp>
      <p:sp>
        <p:nvSpPr>
          <p:cNvPr id="34844" name="TextBox 26"/>
          <p:cNvSpPr txBox="1">
            <a:spLocks noChangeArrowheads="1"/>
          </p:cNvSpPr>
          <p:nvPr/>
        </p:nvSpPr>
        <p:spPr bwMode="auto">
          <a:xfrm>
            <a:off x="3670288" y="5028591"/>
            <a:ext cx="137009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Equipment is</a:t>
            </a:r>
          </a:p>
          <a:p>
            <a:pPr eaLnBrk="1" hangingPunct="1">
              <a:spcBef>
                <a:spcPct val="0"/>
              </a:spcBef>
              <a:buFontTx/>
              <a:buNone/>
            </a:pPr>
            <a:r>
              <a:rPr lang="en-US" altLang="en-US" sz="1300"/>
              <a:t>distributed and</a:t>
            </a:r>
          </a:p>
          <a:p>
            <a:pPr eaLnBrk="1" hangingPunct="1">
              <a:spcBef>
                <a:spcPct val="0"/>
              </a:spcBef>
              <a:buFontTx/>
              <a:buNone/>
            </a:pPr>
            <a:r>
              <a:rPr lang="en-US" altLang="en-US" sz="1300"/>
              <a:t>usable</a:t>
            </a:r>
          </a:p>
        </p:txBody>
      </p:sp>
      <p:sp>
        <p:nvSpPr>
          <p:cNvPr id="34845" name="TextBox 27"/>
          <p:cNvSpPr txBox="1">
            <a:spLocks noChangeArrowheads="1"/>
          </p:cNvSpPr>
          <p:nvPr/>
        </p:nvSpPr>
        <p:spPr bwMode="auto">
          <a:xfrm>
            <a:off x="3742690" y="6040260"/>
            <a:ext cx="175434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Food available in</a:t>
            </a:r>
          </a:p>
          <a:p>
            <a:pPr eaLnBrk="1" hangingPunct="1">
              <a:spcBef>
                <a:spcPct val="0"/>
              </a:spcBef>
              <a:buFontTx/>
              <a:buNone/>
            </a:pPr>
            <a:r>
              <a:rPr lang="en-US" altLang="en-US" sz="1300"/>
              <a:t>sufficient</a:t>
            </a:r>
          </a:p>
          <a:p>
            <a:pPr eaLnBrk="1" hangingPunct="1">
              <a:spcBef>
                <a:spcPct val="0"/>
              </a:spcBef>
              <a:buFontTx/>
              <a:buNone/>
            </a:pPr>
            <a:r>
              <a:rPr lang="en-US" altLang="en-US" sz="1300"/>
              <a:t>quantity and </a:t>
            </a:r>
          </a:p>
          <a:p>
            <a:pPr eaLnBrk="1" hangingPunct="1">
              <a:spcBef>
                <a:spcPct val="0"/>
              </a:spcBef>
              <a:buFontTx/>
              <a:buNone/>
            </a:pPr>
            <a:r>
              <a:rPr lang="en-US" altLang="en-US" sz="1300"/>
              <a:t>quality at right time</a:t>
            </a:r>
          </a:p>
        </p:txBody>
      </p:sp>
      <p:sp>
        <p:nvSpPr>
          <p:cNvPr id="34846" name="TextBox 28"/>
          <p:cNvSpPr txBox="1">
            <a:spLocks noChangeArrowheads="1"/>
          </p:cNvSpPr>
          <p:nvPr/>
        </p:nvSpPr>
        <p:spPr bwMode="auto">
          <a:xfrm>
            <a:off x="5450664" y="5208870"/>
            <a:ext cx="1614880"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t>Food used for</a:t>
            </a:r>
          </a:p>
          <a:p>
            <a:pPr eaLnBrk="1" hangingPunct="1">
              <a:spcBef>
                <a:spcPct val="0"/>
              </a:spcBef>
              <a:buFontTx/>
              <a:buNone/>
            </a:pPr>
            <a:r>
              <a:rPr lang="en-US" altLang="en-US" sz="1300"/>
              <a:t>school meals and</a:t>
            </a:r>
          </a:p>
          <a:p>
            <a:pPr eaLnBrk="1" hangingPunct="1">
              <a:spcBef>
                <a:spcPct val="0"/>
              </a:spcBef>
              <a:buFontTx/>
              <a:buNone/>
            </a:pPr>
            <a:r>
              <a:rPr lang="en-US" altLang="en-US" sz="1300"/>
              <a:t>properly</a:t>
            </a:r>
          </a:p>
          <a:p>
            <a:pPr eaLnBrk="1" hangingPunct="1">
              <a:spcBef>
                <a:spcPct val="0"/>
              </a:spcBef>
              <a:buFontTx/>
              <a:buNone/>
            </a:pPr>
            <a:r>
              <a:rPr lang="en-US" altLang="en-US" sz="1300"/>
              <a:t>prepared</a:t>
            </a:r>
          </a:p>
        </p:txBody>
      </p:sp>
      <p:sp>
        <p:nvSpPr>
          <p:cNvPr id="34847" name="TextBox 29"/>
          <p:cNvSpPr txBox="1">
            <a:spLocks noChangeArrowheads="1"/>
          </p:cNvSpPr>
          <p:nvPr/>
        </p:nvSpPr>
        <p:spPr bwMode="auto">
          <a:xfrm>
            <a:off x="7574492" y="5182616"/>
            <a:ext cx="1198099" cy="1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Parents are</a:t>
            </a:r>
          </a:p>
          <a:p>
            <a:pPr eaLnBrk="1" hangingPunct="1">
              <a:spcBef>
                <a:spcPct val="0"/>
              </a:spcBef>
              <a:buFontTx/>
              <a:buNone/>
            </a:pPr>
            <a:r>
              <a:rPr lang="en-US" altLang="en-US" sz="1300">
                <a:solidFill>
                  <a:srgbClr val="000000"/>
                </a:solidFill>
              </a:rPr>
              <a:t>aware of</a:t>
            </a:r>
          </a:p>
          <a:p>
            <a:pPr eaLnBrk="1" hangingPunct="1">
              <a:spcBef>
                <a:spcPct val="0"/>
              </a:spcBef>
              <a:buFontTx/>
              <a:buNone/>
            </a:pPr>
            <a:r>
              <a:rPr lang="en-US" altLang="en-US" sz="1300">
                <a:solidFill>
                  <a:srgbClr val="000000"/>
                </a:solidFill>
              </a:rPr>
              <a:t>school</a:t>
            </a:r>
          </a:p>
          <a:p>
            <a:pPr eaLnBrk="1" hangingPunct="1">
              <a:spcBef>
                <a:spcPct val="0"/>
              </a:spcBef>
              <a:buFontTx/>
              <a:buNone/>
            </a:pPr>
            <a:r>
              <a:rPr lang="en-US" altLang="en-US" sz="1300">
                <a:solidFill>
                  <a:srgbClr val="000000"/>
                </a:solidFill>
              </a:rPr>
              <a:t>feeding and </a:t>
            </a:r>
          </a:p>
          <a:p>
            <a:pPr eaLnBrk="1" hangingPunct="1">
              <a:spcBef>
                <a:spcPct val="0"/>
              </a:spcBef>
              <a:buFontTx/>
              <a:buNone/>
            </a:pPr>
            <a:r>
              <a:rPr lang="en-US" altLang="en-US" sz="1300">
                <a:solidFill>
                  <a:srgbClr val="000000"/>
                </a:solidFill>
              </a:rPr>
              <a:t>value it</a:t>
            </a:r>
          </a:p>
        </p:txBody>
      </p:sp>
      <p:sp>
        <p:nvSpPr>
          <p:cNvPr id="34848" name="TextBox 30"/>
          <p:cNvSpPr txBox="1">
            <a:spLocks noChangeArrowheads="1"/>
          </p:cNvSpPr>
          <p:nvPr/>
        </p:nvSpPr>
        <p:spPr bwMode="auto">
          <a:xfrm>
            <a:off x="9267614" y="5208870"/>
            <a:ext cx="120611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Other inputs</a:t>
            </a:r>
          </a:p>
          <a:p>
            <a:pPr eaLnBrk="1" hangingPunct="1">
              <a:spcBef>
                <a:spcPct val="0"/>
              </a:spcBef>
              <a:buFontTx/>
              <a:buNone/>
            </a:pPr>
            <a:r>
              <a:rPr lang="en-US" altLang="en-US" sz="1300">
                <a:solidFill>
                  <a:srgbClr val="000000"/>
                </a:solidFill>
              </a:rPr>
              <a:t>(e.g. </a:t>
            </a:r>
          </a:p>
          <a:p>
            <a:pPr eaLnBrk="1" hangingPunct="1">
              <a:spcBef>
                <a:spcPct val="0"/>
              </a:spcBef>
              <a:buFontTx/>
              <a:buNone/>
            </a:pPr>
            <a:r>
              <a:rPr lang="en-US" altLang="en-US" sz="1300">
                <a:solidFill>
                  <a:srgbClr val="000000"/>
                </a:solidFill>
              </a:rPr>
              <a:t>teachers)</a:t>
            </a:r>
          </a:p>
          <a:p>
            <a:pPr eaLnBrk="1" hangingPunct="1">
              <a:spcBef>
                <a:spcPct val="0"/>
              </a:spcBef>
              <a:buFontTx/>
              <a:buNone/>
            </a:pPr>
            <a:r>
              <a:rPr lang="en-US" altLang="en-US" sz="1300">
                <a:solidFill>
                  <a:srgbClr val="000000"/>
                </a:solidFill>
              </a:rPr>
              <a:t>are present</a:t>
            </a:r>
          </a:p>
        </p:txBody>
      </p:sp>
      <p:cxnSp>
        <p:nvCxnSpPr>
          <p:cNvPr id="11265" name="Straight Arrow Connector 11264"/>
          <p:cNvCxnSpPr>
            <a:stCxn id="7" idx="0"/>
          </p:cNvCxnSpPr>
          <p:nvPr/>
        </p:nvCxnSpPr>
        <p:spPr>
          <a:xfrm flipH="1" flipV="1">
            <a:off x="445559" y="1680281"/>
            <a:ext cx="14175" cy="270595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13145" y="1554260"/>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22928" y="1554260"/>
            <a:ext cx="0" cy="297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22929" y="2604435"/>
            <a:ext cx="2543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02506" y="3747376"/>
            <a:ext cx="2524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a:endCxn id="34824" idx="2"/>
          </p:cNvCxnSpPr>
          <p:nvPr/>
        </p:nvCxnSpPr>
        <p:spPr>
          <a:xfrm>
            <a:off x="813144" y="4524506"/>
            <a:ext cx="450665" cy="20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p:cNvCxnSpPr>
          <p:nvPr/>
        </p:nvCxnSpPr>
        <p:spPr>
          <a:xfrm flipV="1">
            <a:off x="3068784" y="2604436"/>
            <a:ext cx="584794" cy="13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85492" y="3819138"/>
            <a:ext cx="584796" cy="3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6" idx="1"/>
          </p:cNvCxnSpPr>
          <p:nvPr/>
        </p:nvCxnSpPr>
        <p:spPr>
          <a:xfrm rot="5400000" flipH="1" flipV="1">
            <a:off x="3045175" y="1996034"/>
            <a:ext cx="923480" cy="2933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3"/>
          </p:cNvCxnSpPr>
          <p:nvPr/>
        </p:nvCxnSpPr>
        <p:spPr>
          <a:xfrm flipV="1">
            <a:off x="3068783" y="3819139"/>
            <a:ext cx="310034" cy="7550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75652" y="1697784"/>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9366" y="2623689"/>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1939" y="3819138"/>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928432" y="1711786"/>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28432" y="3192533"/>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22056" y="1711786"/>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16487" y="319253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236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 grpId="0" animBg="1"/>
      <p:bldP spid="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247563" y="168029"/>
            <a:ext cx="7841827" cy="7053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3400" dirty="0">
                <a:solidFill>
                  <a:schemeClr val="tx1"/>
                </a:solidFill>
              </a:rPr>
              <a:t>Second generation questions</a:t>
            </a:r>
            <a:endParaRPr lang="en-GB" altLang="en-US" sz="3400" dirty="0">
              <a:solidFill>
                <a:schemeClr val="tx1"/>
              </a:solidFill>
            </a:endParaRPr>
          </a:p>
        </p:txBody>
      </p:sp>
      <p:sp>
        <p:nvSpPr>
          <p:cNvPr id="3" name="TextBox 2"/>
          <p:cNvSpPr txBox="1">
            <a:spLocks noChangeArrowheads="1"/>
          </p:cNvSpPr>
          <p:nvPr/>
        </p:nvSpPr>
        <p:spPr bwMode="auto">
          <a:xfrm>
            <a:off x="259910" y="1408986"/>
            <a:ext cx="582546"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a:solidFill>
                  <a:srgbClr val="000000"/>
                </a:solidFill>
              </a:rPr>
              <a:t>Staff</a:t>
            </a:r>
          </a:p>
        </p:txBody>
      </p:sp>
      <p:sp>
        <p:nvSpPr>
          <p:cNvPr id="7" name="TextBox 6"/>
          <p:cNvSpPr txBox="1">
            <a:spLocks noChangeArrowheads="1"/>
          </p:cNvSpPr>
          <p:nvPr/>
        </p:nvSpPr>
        <p:spPr bwMode="auto">
          <a:xfrm>
            <a:off x="89112" y="4386233"/>
            <a:ext cx="741244" cy="30537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Money</a:t>
            </a:r>
          </a:p>
        </p:txBody>
      </p:sp>
      <p:sp>
        <p:nvSpPr>
          <p:cNvPr id="35845" name="TextBox 8"/>
          <p:cNvSpPr txBox="1">
            <a:spLocks noChangeArrowheads="1"/>
          </p:cNvSpPr>
          <p:nvPr/>
        </p:nvSpPr>
        <p:spPr bwMode="auto">
          <a:xfrm>
            <a:off x="1158452" y="4116687"/>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5846" name="TextBox 9"/>
          <p:cNvSpPr txBox="1">
            <a:spLocks noChangeArrowheads="1"/>
          </p:cNvSpPr>
          <p:nvPr/>
        </p:nvSpPr>
        <p:spPr bwMode="auto">
          <a:xfrm>
            <a:off x="1336675" y="4284716"/>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5847" name="TextBox 10"/>
          <p:cNvSpPr txBox="1">
            <a:spLocks noChangeArrowheads="1"/>
          </p:cNvSpPr>
          <p:nvPr/>
        </p:nvSpPr>
        <p:spPr bwMode="auto">
          <a:xfrm>
            <a:off x="1514898" y="4452744"/>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35848" name="TextBox 11"/>
          <p:cNvSpPr txBox="1">
            <a:spLocks noChangeArrowheads="1"/>
          </p:cNvSpPr>
          <p:nvPr/>
        </p:nvSpPr>
        <p:spPr bwMode="auto">
          <a:xfrm>
            <a:off x="1693122" y="4620772"/>
            <a:ext cx="210714"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100">
              <a:solidFill>
                <a:srgbClr val="000000"/>
              </a:solidFill>
            </a:endParaRPr>
          </a:p>
        </p:txBody>
      </p:sp>
      <p:sp>
        <p:nvSpPr>
          <p:cNvPr id="13" name="TextBox 12"/>
          <p:cNvSpPr txBox="1">
            <a:spLocks noChangeArrowheads="1"/>
          </p:cNvSpPr>
          <p:nvPr/>
        </p:nvSpPr>
        <p:spPr bwMode="auto">
          <a:xfrm>
            <a:off x="1247563" y="1422988"/>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projects </a:t>
            </a:r>
          </a:p>
          <a:p>
            <a:pPr eaLnBrk="1" hangingPunct="1">
              <a:defRPr/>
            </a:pPr>
            <a:r>
              <a:rPr lang="en-US" altLang="en-US" sz="1300" dirty="0">
                <a:solidFill>
                  <a:srgbClr val="000000"/>
                </a:solidFill>
              </a:rPr>
              <a:t>school</a:t>
            </a:r>
          </a:p>
        </p:txBody>
      </p:sp>
      <p:sp>
        <p:nvSpPr>
          <p:cNvPr id="14" name="TextBox 13"/>
          <p:cNvSpPr txBox="1">
            <a:spLocks noChangeArrowheads="1"/>
          </p:cNvSpPr>
          <p:nvPr/>
        </p:nvSpPr>
        <p:spPr bwMode="auto">
          <a:xfrm>
            <a:off x="1247563" y="4321472"/>
            <a:ext cx="1821220"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Identify and train</a:t>
            </a:r>
          </a:p>
          <a:p>
            <a:pPr eaLnBrk="1" hangingPunct="1">
              <a:defRPr/>
            </a:pPr>
            <a:r>
              <a:rPr lang="en-US" altLang="en-US" sz="1300" dirty="0">
                <a:solidFill>
                  <a:srgbClr val="000000"/>
                </a:solidFill>
              </a:rPr>
              <a:t>trainers</a:t>
            </a:r>
          </a:p>
        </p:txBody>
      </p:sp>
      <p:sp>
        <p:nvSpPr>
          <p:cNvPr id="15" name="TextBox 14"/>
          <p:cNvSpPr txBox="1">
            <a:spLocks noChangeArrowheads="1"/>
          </p:cNvSpPr>
          <p:nvPr/>
        </p:nvSpPr>
        <p:spPr bwMode="auto">
          <a:xfrm>
            <a:off x="1247564" y="3404320"/>
            <a:ext cx="1837928" cy="70548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Develop training </a:t>
            </a:r>
          </a:p>
          <a:p>
            <a:pPr eaLnBrk="1" hangingPunct="1">
              <a:defRPr/>
            </a:pPr>
            <a:r>
              <a:rPr lang="en-US" altLang="en-US" sz="1300" dirty="0">
                <a:solidFill>
                  <a:srgbClr val="000000"/>
                </a:solidFill>
              </a:rPr>
              <a:t>and guidance</a:t>
            </a:r>
          </a:p>
          <a:p>
            <a:pPr eaLnBrk="1" hangingPunct="1">
              <a:defRPr/>
            </a:pPr>
            <a:r>
              <a:rPr lang="en-US" altLang="en-US" sz="1300" dirty="0">
                <a:solidFill>
                  <a:srgbClr val="000000"/>
                </a:solidFill>
              </a:rPr>
              <a:t>materials</a:t>
            </a:r>
          </a:p>
        </p:txBody>
      </p:sp>
      <p:sp>
        <p:nvSpPr>
          <p:cNvPr id="16" name="TextBox 15"/>
          <p:cNvSpPr txBox="1">
            <a:spLocks noChangeArrowheads="1"/>
          </p:cNvSpPr>
          <p:nvPr/>
        </p:nvSpPr>
        <p:spPr bwMode="auto">
          <a:xfrm>
            <a:off x="3653578" y="1428239"/>
            <a:ext cx="1425787" cy="5054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Kitchens </a:t>
            </a:r>
          </a:p>
          <a:p>
            <a:pPr eaLnBrk="1" hangingPunct="1">
              <a:defRPr/>
            </a:pPr>
            <a:r>
              <a:rPr lang="en-US" altLang="en-US" sz="1300" dirty="0">
                <a:solidFill>
                  <a:srgbClr val="000000"/>
                </a:solidFill>
              </a:rPr>
              <a:t>equipped</a:t>
            </a:r>
          </a:p>
        </p:txBody>
      </p:sp>
      <p:sp>
        <p:nvSpPr>
          <p:cNvPr id="17" name="TextBox 16"/>
          <p:cNvSpPr txBox="1">
            <a:spLocks noChangeArrowheads="1"/>
          </p:cNvSpPr>
          <p:nvPr/>
        </p:nvSpPr>
        <p:spPr bwMode="auto">
          <a:xfrm>
            <a:off x="1275412" y="2184365"/>
            <a:ext cx="1793372"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Set up </a:t>
            </a:r>
          </a:p>
          <a:p>
            <a:pPr eaLnBrk="1" hangingPunct="1">
              <a:defRPr/>
            </a:pPr>
            <a:r>
              <a:rPr lang="en-US" altLang="en-US" sz="1300" dirty="0">
                <a:solidFill>
                  <a:srgbClr val="000000"/>
                </a:solidFill>
              </a:rPr>
              <a:t>procurement,</a:t>
            </a:r>
          </a:p>
          <a:p>
            <a:pPr eaLnBrk="1" hangingPunct="1">
              <a:defRPr/>
            </a:pPr>
            <a:r>
              <a:rPr lang="en-US" altLang="en-US" sz="1300" dirty="0">
                <a:solidFill>
                  <a:srgbClr val="000000"/>
                </a:solidFill>
              </a:rPr>
              <a:t>production and </a:t>
            </a:r>
          </a:p>
          <a:p>
            <a:pPr eaLnBrk="1" hangingPunct="1">
              <a:defRPr/>
            </a:pPr>
            <a:r>
              <a:rPr lang="en-US" altLang="en-US" sz="1300" dirty="0">
                <a:solidFill>
                  <a:srgbClr val="000000"/>
                </a:solidFill>
              </a:rPr>
              <a:t>distribution systems</a:t>
            </a:r>
          </a:p>
        </p:txBody>
      </p:sp>
      <p:sp>
        <p:nvSpPr>
          <p:cNvPr id="18" name="TextBox 17"/>
          <p:cNvSpPr txBox="1">
            <a:spLocks noChangeArrowheads="1"/>
          </p:cNvSpPr>
          <p:nvPr/>
        </p:nvSpPr>
        <p:spPr bwMode="auto">
          <a:xfrm>
            <a:off x="3653578" y="2184366"/>
            <a:ext cx="1425787" cy="11055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Foodstuffs</a:t>
            </a:r>
          </a:p>
          <a:p>
            <a:pPr eaLnBrk="1" hangingPunct="1">
              <a:defRPr/>
            </a:pPr>
            <a:r>
              <a:rPr lang="en-US" altLang="en-US" sz="1300" dirty="0">
                <a:solidFill>
                  <a:srgbClr val="000000"/>
                </a:solidFill>
              </a:rPr>
              <a:t>produced,</a:t>
            </a:r>
          </a:p>
          <a:p>
            <a:pPr eaLnBrk="1" hangingPunct="1">
              <a:defRPr/>
            </a:pPr>
            <a:r>
              <a:rPr lang="en-US" altLang="en-US" sz="1300" dirty="0">
                <a:solidFill>
                  <a:srgbClr val="000000"/>
                </a:solidFill>
              </a:rPr>
              <a:t>procured or </a:t>
            </a:r>
          </a:p>
          <a:p>
            <a:pPr eaLnBrk="1" hangingPunct="1">
              <a:defRPr/>
            </a:pPr>
            <a:r>
              <a:rPr lang="en-US" altLang="en-US" sz="1300" dirty="0">
                <a:solidFill>
                  <a:srgbClr val="000000"/>
                </a:solidFill>
              </a:rPr>
              <a:t>received</a:t>
            </a:r>
          </a:p>
          <a:p>
            <a:pPr eaLnBrk="1" hangingPunct="1">
              <a:defRPr/>
            </a:pPr>
            <a:endParaRPr lang="en-US" altLang="en-US" sz="1300" dirty="0">
              <a:solidFill>
                <a:srgbClr val="000000"/>
              </a:solidFill>
            </a:endParaRPr>
          </a:p>
        </p:txBody>
      </p:sp>
      <p:sp>
        <p:nvSpPr>
          <p:cNvPr id="19" name="TextBox 18"/>
          <p:cNvSpPr txBox="1">
            <a:spLocks noChangeArrowheads="1"/>
          </p:cNvSpPr>
          <p:nvPr/>
        </p:nvSpPr>
        <p:spPr bwMode="auto">
          <a:xfrm>
            <a:off x="5497076" y="1428239"/>
            <a:ext cx="1557172" cy="290609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r>
              <a:rPr lang="en-US" altLang="en-US" sz="1300" dirty="0">
                <a:solidFill>
                  <a:srgbClr val="000000"/>
                </a:solidFill>
              </a:rPr>
              <a:t>Nutritious meals</a:t>
            </a:r>
          </a:p>
          <a:p>
            <a:pPr eaLnBrk="1" hangingPunct="1">
              <a:defRPr/>
            </a:pPr>
            <a:r>
              <a:rPr lang="en-US" altLang="en-US" sz="1300" dirty="0">
                <a:solidFill>
                  <a:srgbClr val="000000"/>
                </a:solidFill>
              </a:rPr>
              <a:t>prepared and</a:t>
            </a:r>
          </a:p>
          <a:p>
            <a:pPr eaLnBrk="1" hangingPunct="1">
              <a:defRPr/>
            </a:pPr>
            <a:r>
              <a:rPr lang="en-US" altLang="en-US" sz="1300" dirty="0">
                <a:solidFill>
                  <a:srgbClr val="000000"/>
                </a:solidFill>
              </a:rPr>
              <a:t>served in correct</a:t>
            </a:r>
          </a:p>
          <a:p>
            <a:pPr eaLnBrk="1" hangingPunct="1">
              <a:defRPr/>
            </a:pPr>
            <a:r>
              <a:rPr lang="en-US" altLang="en-US" sz="1300" dirty="0">
                <a:solidFill>
                  <a:srgbClr val="000000"/>
                </a:solidFill>
              </a:rPr>
              <a:t>portions</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0" name="TextBox 19"/>
          <p:cNvSpPr txBox="1">
            <a:spLocks noChangeArrowheads="1"/>
          </p:cNvSpPr>
          <p:nvPr/>
        </p:nvSpPr>
        <p:spPr bwMode="auto">
          <a:xfrm>
            <a:off x="3653578" y="3528590"/>
            <a:ext cx="1425787" cy="9055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Trained school-</a:t>
            </a:r>
          </a:p>
          <a:p>
            <a:pPr eaLnBrk="1" hangingPunct="1">
              <a:defRPr/>
            </a:pPr>
            <a:r>
              <a:rPr lang="en-US" altLang="en-US" sz="1300" dirty="0">
                <a:solidFill>
                  <a:srgbClr val="000000"/>
                </a:solidFill>
              </a:rPr>
              <a:t>level staff in </a:t>
            </a:r>
          </a:p>
          <a:p>
            <a:pPr eaLnBrk="1" hangingPunct="1">
              <a:defRPr/>
            </a:pPr>
            <a:r>
              <a:rPr lang="en-US" altLang="en-US" sz="1300" dirty="0">
                <a:solidFill>
                  <a:srgbClr val="000000"/>
                </a:solidFill>
              </a:rPr>
              <a:t>place</a:t>
            </a:r>
          </a:p>
        </p:txBody>
      </p:sp>
      <p:sp>
        <p:nvSpPr>
          <p:cNvPr id="21" name="TextBox 20"/>
          <p:cNvSpPr txBox="1"/>
          <p:nvPr/>
        </p:nvSpPr>
        <p:spPr>
          <a:xfrm>
            <a:off x="7574492" y="1428239"/>
            <a:ext cx="1247563" cy="89015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defPPr>
              <a:defRPr lang="en-US"/>
            </a:defPPr>
            <a:lvl1pPr>
              <a:defRPr sz="1200"/>
            </a:lvl1pPr>
          </a:lstStyle>
          <a:p>
            <a:pPr fontAlgn="auto">
              <a:spcBef>
                <a:spcPts val="0"/>
              </a:spcBef>
              <a:spcAft>
                <a:spcPts val="0"/>
              </a:spcAft>
              <a:defRPr/>
            </a:pPr>
            <a:r>
              <a:rPr lang="en-US" dirty="0">
                <a:solidFill>
                  <a:srgbClr val="000000"/>
                </a:solidFill>
              </a:rPr>
              <a:t>Higher</a:t>
            </a:r>
            <a:endParaRPr lang="en-US" sz="1300" dirty="0">
              <a:solidFill>
                <a:srgbClr val="000000"/>
              </a:solidFill>
            </a:endParaRPr>
          </a:p>
          <a:p>
            <a:pPr fontAlgn="auto">
              <a:spcBef>
                <a:spcPts val="0"/>
              </a:spcBef>
              <a:spcAft>
                <a:spcPts val="0"/>
              </a:spcAft>
              <a:defRPr/>
            </a:pPr>
            <a:r>
              <a:rPr lang="en-US" sz="1300" dirty="0">
                <a:solidFill>
                  <a:srgbClr val="000000"/>
                </a:solidFill>
              </a:rPr>
              <a:t>attendance</a:t>
            </a:r>
          </a:p>
          <a:p>
            <a:pPr fontAlgn="auto">
              <a:spcBef>
                <a:spcPts val="0"/>
              </a:spcBef>
              <a:spcAft>
                <a:spcPts val="0"/>
              </a:spcAft>
              <a:defRPr/>
            </a:pPr>
            <a:endParaRPr lang="en-US" sz="1300" dirty="0">
              <a:solidFill>
                <a:srgbClr val="000000"/>
              </a:solidFill>
            </a:endParaRPr>
          </a:p>
          <a:p>
            <a:pPr fontAlgn="auto">
              <a:spcBef>
                <a:spcPts val="0"/>
              </a:spcBef>
              <a:spcAft>
                <a:spcPts val="0"/>
              </a:spcAft>
              <a:defRPr/>
            </a:pPr>
            <a:endParaRPr lang="en-US" sz="1300" dirty="0">
              <a:solidFill>
                <a:srgbClr val="000000"/>
              </a:solidFill>
            </a:endParaRPr>
          </a:p>
        </p:txBody>
      </p:sp>
      <p:sp>
        <p:nvSpPr>
          <p:cNvPr id="22" name="TextBox 21"/>
          <p:cNvSpPr txBox="1">
            <a:spLocks noChangeArrowheads="1"/>
          </p:cNvSpPr>
          <p:nvPr/>
        </p:nvSpPr>
        <p:spPr bwMode="auto">
          <a:xfrm>
            <a:off x="7574492" y="2698951"/>
            <a:ext cx="1247563" cy="1305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1300" dirty="0">
                <a:solidFill>
                  <a:srgbClr val="000000"/>
                </a:solidFill>
              </a:rPr>
              <a:t>Children</a:t>
            </a:r>
          </a:p>
          <a:p>
            <a:pPr eaLnBrk="1" hangingPunct="1">
              <a:defRPr/>
            </a:pPr>
            <a:r>
              <a:rPr lang="en-US" altLang="en-US" sz="1300" dirty="0">
                <a:solidFill>
                  <a:srgbClr val="000000"/>
                </a:solidFill>
              </a:rPr>
              <a:t>more</a:t>
            </a:r>
          </a:p>
          <a:p>
            <a:pPr eaLnBrk="1" hangingPunct="1">
              <a:defRPr/>
            </a:pPr>
            <a:r>
              <a:rPr lang="en-US" altLang="en-US" sz="1300" dirty="0">
                <a:solidFill>
                  <a:srgbClr val="000000"/>
                </a:solidFill>
              </a:rPr>
              <a:t>attentive</a:t>
            </a: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a:p>
            <a:pPr eaLnBrk="1" hangingPunct="1">
              <a:defRPr/>
            </a:pPr>
            <a:endParaRPr lang="en-US" altLang="en-US" sz="1300" dirty="0">
              <a:solidFill>
                <a:srgbClr val="000000"/>
              </a:solidFill>
            </a:endParaRPr>
          </a:p>
        </p:txBody>
      </p:sp>
      <p:sp>
        <p:nvSpPr>
          <p:cNvPr id="23" name="TextBox 22"/>
          <p:cNvSpPr txBox="1">
            <a:spLocks noChangeArrowheads="1"/>
          </p:cNvSpPr>
          <p:nvPr/>
        </p:nvSpPr>
        <p:spPr bwMode="auto">
          <a:xfrm>
            <a:off x="9390142" y="1428239"/>
            <a:ext cx="1000930" cy="27060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r>
              <a:rPr lang="en-US" altLang="en-US" sz="1300">
                <a:solidFill>
                  <a:srgbClr val="000000"/>
                </a:solidFill>
              </a:rPr>
              <a:t>Better </a:t>
            </a:r>
          </a:p>
          <a:p>
            <a:pPr eaLnBrk="1" hangingPunct="1">
              <a:defRPr/>
            </a:pPr>
            <a:r>
              <a:rPr lang="en-US" altLang="en-US" sz="1300">
                <a:solidFill>
                  <a:srgbClr val="000000"/>
                </a:solidFill>
              </a:rPr>
              <a:t>learning</a:t>
            </a:r>
          </a:p>
          <a:p>
            <a:pPr eaLnBrk="1" hangingPunct="1">
              <a:defRPr/>
            </a:pPr>
            <a:r>
              <a:rPr lang="en-US" altLang="en-US" sz="1300">
                <a:solidFill>
                  <a:srgbClr val="000000"/>
                </a:solidFill>
              </a:rPr>
              <a:t>outcomes</a:t>
            </a: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a:p>
            <a:pPr eaLnBrk="1" hangingPunct="1">
              <a:defRPr/>
            </a:pPr>
            <a:endParaRPr lang="en-US" altLang="en-US" sz="1300">
              <a:solidFill>
                <a:srgbClr val="000000"/>
              </a:solidFill>
            </a:endParaRPr>
          </a:p>
        </p:txBody>
      </p:sp>
      <p:sp>
        <p:nvSpPr>
          <p:cNvPr id="35860" name="TextBox 4"/>
          <p:cNvSpPr txBox="1">
            <a:spLocks noChangeArrowheads="1"/>
          </p:cNvSpPr>
          <p:nvPr/>
        </p:nvSpPr>
        <p:spPr bwMode="auto">
          <a:xfrm>
            <a:off x="89112" y="4956828"/>
            <a:ext cx="1270235" cy="30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i="1">
                <a:solidFill>
                  <a:srgbClr val="000000"/>
                </a:solidFill>
              </a:rPr>
              <a:t>Assumptions</a:t>
            </a:r>
          </a:p>
        </p:txBody>
      </p:sp>
      <p:sp>
        <p:nvSpPr>
          <p:cNvPr id="35861" name="TextBox 5"/>
          <p:cNvSpPr txBox="1">
            <a:spLocks noChangeArrowheads="1"/>
          </p:cNvSpPr>
          <p:nvPr/>
        </p:nvSpPr>
        <p:spPr bwMode="auto">
          <a:xfrm>
            <a:off x="89112" y="5292884"/>
            <a:ext cx="1215733"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Funds </a:t>
            </a:r>
          </a:p>
          <a:p>
            <a:pPr eaLnBrk="1" hangingPunct="1">
              <a:spcBef>
                <a:spcPct val="0"/>
              </a:spcBef>
              <a:buFontTx/>
              <a:buNone/>
            </a:pPr>
            <a:r>
              <a:rPr lang="en-US" altLang="en-US" sz="1300">
                <a:solidFill>
                  <a:srgbClr val="000000"/>
                </a:solidFill>
              </a:rPr>
              <a:t>available on </a:t>
            </a:r>
          </a:p>
          <a:p>
            <a:pPr eaLnBrk="1" hangingPunct="1">
              <a:spcBef>
                <a:spcPct val="0"/>
              </a:spcBef>
              <a:buFontTx/>
              <a:buNone/>
            </a:pPr>
            <a:r>
              <a:rPr lang="en-US" altLang="en-US" sz="1300">
                <a:solidFill>
                  <a:srgbClr val="000000"/>
                </a:solidFill>
              </a:rPr>
              <a:t>time</a:t>
            </a:r>
          </a:p>
        </p:txBody>
      </p:sp>
      <p:sp>
        <p:nvSpPr>
          <p:cNvPr id="35862" name="TextBox 23"/>
          <p:cNvSpPr txBox="1">
            <a:spLocks noChangeArrowheads="1"/>
          </p:cNvSpPr>
          <p:nvPr/>
        </p:nvSpPr>
        <p:spPr bwMode="auto">
          <a:xfrm>
            <a:off x="66834" y="6133025"/>
            <a:ext cx="129748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Appropriately</a:t>
            </a:r>
          </a:p>
          <a:p>
            <a:pPr eaLnBrk="1" hangingPunct="1">
              <a:spcBef>
                <a:spcPct val="0"/>
              </a:spcBef>
              <a:buFontTx/>
              <a:buNone/>
            </a:pPr>
            <a:r>
              <a:rPr lang="en-US" altLang="en-US" sz="1300">
                <a:solidFill>
                  <a:srgbClr val="000000"/>
                </a:solidFill>
              </a:rPr>
              <a:t>Qualified and</a:t>
            </a:r>
          </a:p>
          <a:p>
            <a:pPr eaLnBrk="1" hangingPunct="1">
              <a:spcBef>
                <a:spcPct val="0"/>
              </a:spcBef>
              <a:buFontTx/>
              <a:buNone/>
            </a:pPr>
            <a:r>
              <a:rPr lang="en-US" altLang="en-US" sz="1300">
                <a:solidFill>
                  <a:srgbClr val="000000"/>
                </a:solidFill>
              </a:rPr>
              <a:t>Motivated</a:t>
            </a:r>
          </a:p>
          <a:p>
            <a:pPr eaLnBrk="1" hangingPunct="1">
              <a:spcBef>
                <a:spcPct val="0"/>
              </a:spcBef>
              <a:buFontTx/>
              <a:buNone/>
            </a:pPr>
            <a:r>
              <a:rPr lang="en-US" altLang="en-US" sz="1300">
                <a:solidFill>
                  <a:srgbClr val="000000"/>
                </a:solidFill>
              </a:rPr>
              <a:t>Project staff</a:t>
            </a:r>
          </a:p>
        </p:txBody>
      </p:sp>
      <p:sp>
        <p:nvSpPr>
          <p:cNvPr id="35863" name="TextBox 24"/>
          <p:cNvSpPr txBox="1">
            <a:spLocks noChangeArrowheads="1"/>
          </p:cNvSpPr>
          <p:nvPr/>
        </p:nvSpPr>
        <p:spPr bwMode="auto">
          <a:xfrm>
            <a:off x="1529750" y="5238625"/>
            <a:ext cx="1595644"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Data available for</a:t>
            </a:r>
          </a:p>
          <a:p>
            <a:pPr eaLnBrk="1" hangingPunct="1">
              <a:spcBef>
                <a:spcPct val="0"/>
              </a:spcBef>
              <a:buFontTx/>
              <a:buNone/>
            </a:pPr>
            <a:r>
              <a:rPr lang="en-US" altLang="en-US" sz="1300">
                <a:solidFill>
                  <a:srgbClr val="000000"/>
                </a:solidFill>
              </a:rPr>
              <a:t>school selection</a:t>
            </a:r>
          </a:p>
        </p:txBody>
      </p:sp>
      <p:sp>
        <p:nvSpPr>
          <p:cNvPr id="35864" name="TextBox 25"/>
          <p:cNvSpPr txBox="1">
            <a:spLocks noChangeArrowheads="1"/>
          </p:cNvSpPr>
          <p:nvPr/>
        </p:nvSpPr>
        <p:spPr bwMode="auto">
          <a:xfrm>
            <a:off x="1514898" y="5880983"/>
            <a:ext cx="1597247" cy="5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Those trained</a:t>
            </a:r>
          </a:p>
          <a:p>
            <a:pPr eaLnBrk="1" hangingPunct="1">
              <a:spcBef>
                <a:spcPct val="0"/>
              </a:spcBef>
              <a:buFontTx/>
              <a:buNone/>
            </a:pPr>
            <a:r>
              <a:rPr lang="en-US" altLang="en-US" sz="1300">
                <a:solidFill>
                  <a:srgbClr val="000000"/>
                </a:solidFill>
              </a:rPr>
              <a:t>understand tasks</a:t>
            </a:r>
          </a:p>
        </p:txBody>
      </p:sp>
      <p:sp>
        <p:nvSpPr>
          <p:cNvPr id="35865" name="TextBox 26"/>
          <p:cNvSpPr txBox="1">
            <a:spLocks noChangeArrowheads="1"/>
          </p:cNvSpPr>
          <p:nvPr/>
        </p:nvSpPr>
        <p:spPr bwMode="auto">
          <a:xfrm>
            <a:off x="3742691" y="5208870"/>
            <a:ext cx="1420917" cy="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Equipment is</a:t>
            </a:r>
          </a:p>
          <a:p>
            <a:pPr eaLnBrk="1" hangingPunct="1">
              <a:spcBef>
                <a:spcPct val="0"/>
              </a:spcBef>
              <a:buFontTx/>
              <a:buNone/>
            </a:pPr>
            <a:r>
              <a:rPr lang="en-US" altLang="en-US" sz="1300">
                <a:solidFill>
                  <a:srgbClr val="000000"/>
                </a:solidFill>
              </a:rPr>
              <a:t>distributed and</a:t>
            </a:r>
          </a:p>
          <a:p>
            <a:pPr eaLnBrk="1" hangingPunct="1">
              <a:spcBef>
                <a:spcPct val="0"/>
              </a:spcBef>
              <a:buFontTx/>
              <a:buNone/>
            </a:pPr>
            <a:r>
              <a:rPr lang="en-US" altLang="en-US" sz="1300">
                <a:solidFill>
                  <a:srgbClr val="000000"/>
                </a:solidFill>
              </a:rPr>
              <a:t>usable</a:t>
            </a:r>
          </a:p>
        </p:txBody>
      </p:sp>
      <p:sp>
        <p:nvSpPr>
          <p:cNvPr id="35866" name="TextBox 27"/>
          <p:cNvSpPr txBox="1">
            <a:spLocks noChangeArrowheads="1"/>
          </p:cNvSpPr>
          <p:nvPr/>
        </p:nvSpPr>
        <p:spPr bwMode="auto">
          <a:xfrm>
            <a:off x="3742690" y="6040260"/>
            <a:ext cx="1754342"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available in</a:t>
            </a:r>
          </a:p>
          <a:p>
            <a:pPr eaLnBrk="1" hangingPunct="1">
              <a:spcBef>
                <a:spcPct val="0"/>
              </a:spcBef>
              <a:buFontTx/>
              <a:buNone/>
            </a:pPr>
            <a:r>
              <a:rPr lang="en-US" altLang="en-US" sz="1300">
                <a:solidFill>
                  <a:srgbClr val="000000"/>
                </a:solidFill>
              </a:rPr>
              <a:t>sufficient</a:t>
            </a:r>
          </a:p>
          <a:p>
            <a:pPr eaLnBrk="1" hangingPunct="1">
              <a:spcBef>
                <a:spcPct val="0"/>
              </a:spcBef>
              <a:buFontTx/>
              <a:buNone/>
            </a:pPr>
            <a:r>
              <a:rPr lang="en-US" altLang="en-US" sz="1300">
                <a:solidFill>
                  <a:srgbClr val="000000"/>
                </a:solidFill>
              </a:rPr>
              <a:t>quantity and </a:t>
            </a:r>
          </a:p>
          <a:p>
            <a:pPr eaLnBrk="1" hangingPunct="1">
              <a:spcBef>
                <a:spcPct val="0"/>
              </a:spcBef>
              <a:buFontTx/>
              <a:buNone/>
            </a:pPr>
            <a:r>
              <a:rPr lang="en-US" altLang="en-US" sz="1300">
                <a:solidFill>
                  <a:srgbClr val="000000"/>
                </a:solidFill>
              </a:rPr>
              <a:t>quality at right time</a:t>
            </a:r>
          </a:p>
        </p:txBody>
      </p:sp>
      <p:sp>
        <p:nvSpPr>
          <p:cNvPr id="35867" name="TextBox 28"/>
          <p:cNvSpPr txBox="1">
            <a:spLocks noChangeArrowheads="1"/>
          </p:cNvSpPr>
          <p:nvPr/>
        </p:nvSpPr>
        <p:spPr bwMode="auto">
          <a:xfrm>
            <a:off x="5524924" y="5208870"/>
            <a:ext cx="1614880"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Food used for</a:t>
            </a:r>
          </a:p>
          <a:p>
            <a:pPr eaLnBrk="1" hangingPunct="1">
              <a:spcBef>
                <a:spcPct val="0"/>
              </a:spcBef>
              <a:buFontTx/>
              <a:buNone/>
            </a:pPr>
            <a:r>
              <a:rPr lang="en-US" altLang="en-US" sz="1300">
                <a:solidFill>
                  <a:srgbClr val="000000"/>
                </a:solidFill>
              </a:rPr>
              <a:t>school meals and</a:t>
            </a:r>
          </a:p>
          <a:p>
            <a:pPr eaLnBrk="1" hangingPunct="1">
              <a:spcBef>
                <a:spcPct val="0"/>
              </a:spcBef>
              <a:buFontTx/>
              <a:buNone/>
            </a:pPr>
            <a:r>
              <a:rPr lang="en-US" altLang="en-US" sz="1300">
                <a:solidFill>
                  <a:srgbClr val="000000"/>
                </a:solidFill>
              </a:rPr>
              <a:t>properly</a:t>
            </a:r>
          </a:p>
          <a:p>
            <a:pPr eaLnBrk="1" hangingPunct="1">
              <a:spcBef>
                <a:spcPct val="0"/>
              </a:spcBef>
              <a:buFontTx/>
              <a:buNone/>
            </a:pPr>
            <a:r>
              <a:rPr lang="en-US" altLang="en-US" sz="1300">
                <a:solidFill>
                  <a:srgbClr val="000000"/>
                </a:solidFill>
              </a:rPr>
              <a:t>prepared</a:t>
            </a:r>
          </a:p>
        </p:txBody>
      </p:sp>
      <p:sp>
        <p:nvSpPr>
          <p:cNvPr id="35868" name="TextBox 29"/>
          <p:cNvSpPr txBox="1">
            <a:spLocks noChangeArrowheads="1"/>
          </p:cNvSpPr>
          <p:nvPr/>
        </p:nvSpPr>
        <p:spPr bwMode="auto">
          <a:xfrm>
            <a:off x="7574492" y="5182616"/>
            <a:ext cx="1198099" cy="1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Parents are</a:t>
            </a:r>
          </a:p>
          <a:p>
            <a:pPr eaLnBrk="1" hangingPunct="1">
              <a:spcBef>
                <a:spcPct val="0"/>
              </a:spcBef>
              <a:buFontTx/>
              <a:buNone/>
            </a:pPr>
            <a:r>
              <a:rPr lang="en-US" altLang="en-US" sz="1300">
                <a:solidFill>
                  <a:srgbClr val="000000"/>
                </a:solidFill>
              </a:rPr>
              <a:t>aware of</a:t>
            </a:r>
          </a:p>
          <a:p>
            <a:pPr eaLnBrk="1" hangingPunct="1">
              <a:spcBef>
                <a:spcPct val="0"/>
              </a:spcBef>
              <a:buFontTx/>
              <a:buNone/>
            </a:pPr>
            <a:r>
              <a:rPr lang="en-US" altLang="en-US" sz="1300">
                <a:solidFill>
                  <a:srgbClr val="000000"/>
                </a:solidFill>
              </a:rPr>
              <a:t>school</a:t>
            </a:r>
          </a:p>
          <a:p>
            <a:pPr eaLnBrk="1" hangingPunct="1">
              <a:spcBef>
                <a:spcPct val="0"/>
              </a:spcBef>
              <a:buFontTx/>
              <a:buNone/>
            </a:pPr>
            <a:r>
              <a:rPr lang="en-US" altLang="en-US" sz="1300">
                <a:solidFill>
                  <a:srgbClr val="000000"/>
                </a:solidFill>
              </a:rPr>
              <a:t>feeding and </a:t>
            </a:r>
          </a:p>
          <a:p>
            <a:pPr eaLnBrk="1" hangingPunct="1">
              <a:spcBef>
                <a:spcPct val="0"/>
              </a:spcBef>
              <a:buFontTx/>
              <a:buNone/>
            </a:pPr>
            <a:r>
              <a:rPr lang="en-US" altLang="en-US" sz="1300">
                <a:solidFill>
                  <a:srgbClr val="000000"/>
                </a:solidFill>
              </a:rPr>
              <a:t>value it</a:t>
            </a:r>
          </a:p>
        </p:txBody>
      </p:sp>
      <p:sp>
        <p:nvSpPr>
          <p:cNvPr id="35869" name="TextBox 30"/>
          <p:cNvSpPr txBox="1">
            <a:spLocks noChangeArrowheads="1"/>
          </p:cNvSpPr>
          <p:nvPr/>
        </p:nvSpPr>
        <p:spPr bwMode="auto">
          <a:xfrm>
            <a:off x="9267614" y="5208870"/>
            <a:ext cx="1206115" cy="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a:solidFill>
                  <a:srgbClr val="000000"/>
                </a:solidFill>
              </a:rPr>
              <a:t>Other inputs</a:t>
            </a:r>
          </a:p>
          <a:p>
            <a:pPr eaLnBrk="1" hangingPunct="1">
              <a:spcBef>
                <a:spcPct val="0"/>
              </a:spcBef>
              <a:buFontTx/>
              <a:buNone/>
            </a:pPr>
            <a:r>
              <a:rPr lang="en-US" altLang="en-US" sz="1300">
                <a:solidFill>
                  <a:srgbClr val="000000"/>
                </a:solidFill>
              </a:rPr>
              <a:t>(e.g. </a:t>
            </a:r>
          </a:p>
          <a:p>
            <a:pPr eaLnBrk="1" hangingPunct="1">
              <a:spcBef>
                <a:spcPct val="0"/>
              </a:spcBef>
              <a:buFontTx/>
              <a:buNone/>
            </a:pPr>
            <a:r>
              <a:rPr lang="en-US" altLang="en-US" sz="1300">
                <a:solidFill>
                  <a:srgbClr val="000000"/>
                </a:solidFill>
              </a:rPr>
              <a:t>teachers)</a:t>
            </a:r>
          </a:p>
          <a:p>
            <a:pPr eaLnBrk="1" hangingPunct="1">
              <a:spcBef>
                <a:spcPct val="0"/>
              </a:spcBef>
              <a:buFontTx/>
              <a:buNone/>
            </a:pPr>
            <a:r>
              <a:rPr lang="en-US" altLang="en-US" sz="1300">
                <a:solidFill>
                  <a:srgbClr val="000000"/>
                </a:solidFill>
              </a:rPr>
              <a:t>are present</a:t>
            </a:r>
          </a:p>
        </p:txBody>
      </p:sp>
      <p:cxnSp>
        <p:nvCxnSpPr>
          <p:cNvPr id="11265" name="Straight Arrow Connector 11264"/>
          <p:cNvCxnSpPr>
            <a:stCxn id="7" idx="0"/>
          </p:cNvCxnSpPr>
          <p:nvPr/>
        </p:nvCxnSpPr>
        <p:spPr>
          <a:xfrm flipH="1" flipV="1">
            <a:off x="445559" y="1680281"/>
            <a:ext cx="14175" cy="270595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p:cNvCxnSpPr/>
          <p:nvPr/>
        </p:nvCxnSpPr>
        <p:spPr>
          <a:xfrm>
            <a:off x="813145" y="1554260"/>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4" name="Straight Connector 11273"/>
          <p:cNvCxnSpPr/>
          <p:nvPr/>
        </p:nvCxnSpPr>
        <p:spPr>
          <a:xfrm>
            <a:off x="1022928" y="1554260"/>
            <a:ext cx="0" cy="297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22929" y="2604435"/>
            <a:ext cx="2543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02506" y="3747376"/>
            <a:ext cx="2524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77" name="Straight Arrow Connector 11276"/>
          <p:cNvCxnSpPr>
            <a:endCxn id="35845" idx="2"/>
          </p:cNvCxnSpPr>
          <p:nvPr/>
        </p:nvCxnSpPr>
        <p:spPr>
          <a:xfrm>
            <a:off x="813144" y="4524506"/>
            <a:ext cx="450665" cy="20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stCxn id="17" idx="3"/>
          </p:cNvCxnSpPr>
          <p:nvPr/>
        </p:nvCxnSpPr>
        <p:spPr>
          <a:xfrm flipV="1">
            <a:off x="3068784" y="2604436"/>
            <a:ext cx="584794" cy="13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085492" y="3819138"/>
            <a:ext cx="584796" cy="3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16" idx="1"/>
          </p:cNvCxnSpPr>
          <p:nvPr/>
        </p:nvCxnSpPr>
        <p:spPr>
          <a:xfrm rot="5400000" flipH="1" flipV="1">
            <a:off x="3045175" y="1996034"/>
            <a:ext cx="923480" cy="29332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4" idx="3"/>
          </p:cNvCxnSpPr>
          <p:nvPr/>
        </p:nvCxnSpPr>
        <p:spPr>
          <a:xfrm flipV="1">
            <a:off x="3068783" y="3819139"/>
            <a:ext cx="310034" cy="7550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075652" y="1697784"/>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9366" y="2623689"/>
            <a:ext cx="419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071939" y="3819138"/>
            <a:ext cx="4214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928432" y="1711786"/>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28432" y="3192533"/>
            <a:ext cx="6460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22056" y="1711786"/>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16487" y="3192533"/>
            <a:ext cx="5680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297132" y="1932323"/>
            <a:ext cx="1832359" cy="1387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a:solidFill>
                <a:srgbClr val="FFFFFF"/>
              </a:solidFill>
            </a:endParaRPr>
          </a:p>
        </p:txBody>
      </p:sp>
      <p:sp>
        <p:nvSpPr>
          <p:cNvPr id="52" name="Oval 51"/>
          <p:cNvSpPr/>
          <p:nvPr/>
        </p:nvSpPr>
        <p:spPr>
          <a:xfrm>
            <a:off x="7108513" y="1008169"/>
            <a:ext cx="3436368" cy="318203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dirty="0">
              <a:solidFill>
                <a:srgbClr val="FFFFFF"/>
              </a:solidFill>
            </a:endParaRPr>
          </a:p>
        </p:txBody>
      </p:sp>
      <p:sp>
        <p:nvSpPr>
          <p:cNvPr id="53" name="TextBox 52"/>
          <p:cNvSpPr txBox="1">
            <a:spLocks noChangeArrowheads="1"/>
          </p:cNvSpPr>
          <p:nvPr/>
        </p:nvSpPr>
        <p:spPr bwMode="auto">
          <a:xfrm>
            <a:off x="3378818" y="4200702"/>
            <a:ext cx="4195674" cy="107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100">
                <a:solidFill>
                  <a:srgbClr val="FF0000"/>
                </a:solidFill>
              </a:rPr>
              <a:t>Is central procurement or local production most efficacious and cost effective?</a:t>
            </a:r>
            <a:endParaRPr lang="en-GB" altLang="en-US" sz="2100">
              <a:solidFill>
                <a:srgbClr val="FF0000"/>
              </a:solidFill>
            </a:endParaRPr>
          </a:p>
        </p:txBody>
      </p:sp>
      <p:sp>
        <p:nvSpPr>
          <p:cNvPr id="54" name="TextBox 53"/>
          <p:cNvSpPr txBox="1">
            <a:spLocks noChangeArrowheads="1"/>
          </p:cNvSpPr>
          <p:nvPr/>
        </p:nvSpPr>
        <p:spPr bwMode="auto">
          <a:xfrm>
            <a:off x="7574492" y="4200702"/>
            <a:ext cx="2940685" cy="107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altLang="en-US" sz="2100" dirty="0">
                <a:solidFill>
                  <a:schemeClr val="accent2">
                    <a:lumMod val="75000"/>
                  </a:schemeClr>
                </a:solidFill>
              </a:rPr>
              <a:t>Does breakfast or a mid-day meal have higher impact?</a:t>
            </a:r>
            <a:endParaRPr lang="en-GB" altLang="en-US" sz="2100" dirty="0">
              <a:solidFill>
                <a:schemeClr val="accent2">
                  <a:lumMod val="75000"/>
                </a:schemeClr>
              </a:solidFill>
            </a:endParaRPr>
          </a:p>
        </p:txBody>
      </p:sp>
    </p:spTree>
    <p:extLst>
      <p:ext uri="{BB962C8B-B14F-4D97-AF65-F5344CB8AC3E}">
        <p14:creationId xmlns:p14="http://schemas.microsoft.com/office/powerpoint/2010/main" val="261916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53"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267335" y="252042"/>
            <a:ext cx="9000278"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a:solidFill>
                  <a:schemeClr val="bg1"/>
                </a:solidFill>
              </a:rPr>
              <a:t>Step Six</a:t>
            </a:r>
          </a:p>
        </p:txBody>
      </p:sp>
      <p:sp>
        <p:nvSpPr>
          <p:cNvPr id="3" name="Content Placeholder 2"/>
          <p:cNvSpPr>
            <a:spLocks noGrp="1"/>
          </p:cNvSpPr>
          <p:nvPr>
            <p:ph idx="1"/>
          </p:nvPr>
        </p:nvSpPr>
        <p:spPr>
          <a:xfrm>
            <a:off x="445558" y="1344225"/>
            <a:ext cx="9624060" cy="4990084"/>
          </a:xfrm>
        </p:spPr>
        <p:txBody>
          <a:bodyPr/>
          <a:lstStyle/>
          <a:p>
            <a:pPr marL="0" indent="0">
              <a:buNone/>
            </a:pPr>
            <a:r>
              <a:rPr lang="en-US" altLang="en-US" sz="5000" i="1"/>
              <a:t>Validate and revise (theory of change walk)</a:t>
            </a:r>
          </a:p>
          <a:p>
            <a:pPr marL="0" indent="0">
              <a:buNone/>
            </a:pPr>
            <a:r>
              <a:rPr lang="en-US" altLang="en-US" smtClean="0"/>
              <a:t>Consult programme managers, intended beneficiaries</a:t>
            </a:r>
          </a:p>
          <a:p>
            <a:pPr marL="0" indent="0">
              <a:buNone/>
            </a:pPr>
            <a:endParaRPr lang="en-US" altLang="en-US" smtClean="0"/>
          </a:p>
        </p:txBody>
      </p:sp>
    </p:spTree>
    <p:extLst>
      <p:ext uri="{BB962C8B-B14F-4D97-AF65-F5344CB8AC3E}">
        <p14:creationId xmlns:p14="http://schemas.microsoft.com/office/powerpoint/2010/main" val="321769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293327" y="168028"/>
            <a:ext cx="9063399"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eaLnBrk="1" hangingPunct="1"/>
            <a:r>
              <a:rPr lang="en-US" altLang="en-US" sz="4000" dirty="0">
                <a:solidFill>
                  <a:schemeClr val="bg1"/>
                </a:solidFill>
              </a:rPr>
              <a:t>Example: </a:t>
            </a:r>
            <a:r>
              <a:rPr lang="en-US" altLang="en-US" sz="4000" dirty="0">
                <a:solidFill>
                  <a:schemeClr val="tx1"/>
                </a:solidFill>
              </a:rPr>
              <a:t>School vouchers revisited</a:t>
            </a:r>
          </a:p>
        </p:txBody>
      </p:sp>
      <p:sp>
        <p:nvSpPr>
          <p:cNvPr id="28" name="Rectangle 27"/>
          <p:cNvSpPr/>
          <p:nvPr/>
        </p:nvSpPr>
        <p:spPr>
          <a:xfrm>
            <a:off x="7461246" y="1809803"/>
            <a:ext cx="1490763" cy="104667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Higher test scores</a:t>
            </a:r>
          </a:p>
        </p:txBody>
      </p:sp>
      <p:sp>
        <p:nvSpPr>
          <p:cNvPr id="29" name="Rectangle 28"/>
          <p:cNvSpPr/>
          <p:nvPr/>
        </p:nvSpPr>
        <p:spPr>
          <a:xfrm>
            <a:off x="4890003" y="1204202"/>
            <a:ext cx="2073703" cy="1970829"/>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Students gain more knowledge in private schools than they would in public</a:t>
            </a:r>
          </a:p>
        </p:txBody>
      </p:sp>
      <p:sp>
        <p:nvSpPr>
          <p:cNvPr id="32" name="Rectangle 31"/>
          <p:cNvSpPr/>
          <p:nvPr/>
        </p:nvSpPr>
        <p:spPr>
          <a:xfrm>
            <a:off x="2320616" y="1790550"/>
            <a:ext cx="2071846" cy="1065927"/>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Students Attend Private School</a:t>
            </a:r>
          </a:p>
        </p:txBody>
      </p:sp>
      <p:sp>
        <p:nvSpPr>
          <p:cNvPr id="33" name="Rectangle 32"/>
          <p:cNvSpPr/>
          <p:nvPr/>
        </p:nvSpPr>
        <p:spPr>
          <a:xfrm>
            <a:off x="0" y="1776548"/>
            <a:ext cx="1759955" cy="948658"/>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Voucher Scheme Established</a:t>
            </a:r>
          </a:p>
        </p:txBody>
      </p:sp>
      <p:cxnSp>
        <p:nvCxnSpPr>
          <p:cNvPr id="38" name="Straight Connector 37"/>
          <p:cNvCxnSpPr/>
          <p:nvPr/>
        </p:nvCxnSpPr>
        <p:spPr>
          <a:xfrm flipV="1">
            <a:off x="1797086" y="2144109"/>
            <a:ext cx="523531" cy="7001"/>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endCxn id="29" idx="1"/>
          </p:cNvCxnSpPr>
          <p:nvPr/>
        </p:nvCxnSpPr>
        <p:spPr>
          <a:xfrm flipV="1">
            <a:off x="4390607" y="2189617"/>
            <a:ext cx="499396" cy="17503"/>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5563" y="2170363"/>
            <a:ext cx="495684" cy="0"/>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8952010" y="3210037"/>
            <a:ext cx="1492620" cy="1102684"/>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Better life (income etc.)</a:t>
            </a:r>
          </a:p>
        </p:txBody>
      </p:sp>
      <p:cxnSp>
        <p:nvCxnSpPr>
          <p:cNvPr id="22" name="Straight Connector 21"/>
          <p:cNvCxnSpPr/>
          <p:nvPr/>
        </p:nvCxnSpPr>
        <p:spPr>
          <a:xfrm>
            <a:off x="8952010" y="2189616"/>
            <a:ext cx="497540" cy="0"/>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449550" y="2224622"/>
            <a:ext cx="0" cy="1001167"/>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790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4752" y="3444575"/>
            <a:ext cx="5185185" cy="35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476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354591" y="168028"/>
            <a:ext cx="8846189" cy="756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eaLnBrk="1" hangingPunct="1"/>
            <a:r>
              <a:rPr lang="en-US" altLang="en-US" sz="4000" dirty="0">
                <a:solidFill>
                  <a:schemeClr val="bg1"/>
                </a:solidFill>
              </a:rPr>
              <a:t>Example: </a:t>
            </a:r>
            <a:r>
              <a:rPr lang="en-US" altLang="en-US" sz="4000" dirty="0">
                <a:solidFill>
                  <a:schemeClr val="tx1"/>
                </a:solidFill>
              </a:rPr>
              <a:t>School vouchers redrawn</a:t>
            </a:r>
          </a:p>
        </p:txBody>
      </p:sp>
      <p:sp>
        <p:nvSpPr>
          <p:cNvPr id="28" name="Rectangle 27"/>
          <p:cNvSpPr/>
          <p:nvPr/>
        </p:nvSpPr>
        <p:spPr>
          <a:xfrm>
            <a:off x="7461246" y="1809803"/>
            <a:ext cx="1490763" cy="1046675"/>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Higher test scores</a:t>
            </a:r>
          </a:p>
        </p:txBody>
      </p:sp>
      <p:sp>
        <p:nvSpPr>
          <p:cNvPr id="29" name="Rectangle 28"/>
          <p:cNvSpPr/>
          <p:nvPr/>
        </p:nvSpPr>
        <p:spPr>
          <a:xfrm>
            <a:off x="4891860" y="1347726"/>
            <a:ext cx="2073702" cy="1970829"/>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Students gain more knowledge in private schools than they would in public</a:t>
            </a:r>
          </a:p>
        </p:txBody>
      </p:sp>
      <p:sp>
        <p:nvSpPr>
          <p:cNvPr id="32" name="Rectangle 31"/>
          <p:cNvSpPr/>
          <p:nvPr/>
        </p:nvSpPr>
        <p:spPr>
          <a:xfrm>
            <a:off x="2320616" y="1790550"/>
            <a:ext cx="2071846" cy="1065927"/>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Students Attend Private School</a:t>
            </a:r>
          </a:p>
        </p:txBody>
      </p:sp>
      <p:sp>
        <p:nvSpPr>
          <p:cNvPr id="33" name="Rectangle 32"/>
          <p:cNvSpPr/>
          <p:nvPr/>
        </p:nvSpPr>
        <p:spPr>
          <a:xfrm>
            <a:off x="0" y="1776548"/>
            <a:ext cx="1759955" cy="948658"/>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Voucher Scheme Established</a:t>
            </a:r>
          </a:p>
        </p:txBody>
      </p:sp>
      <p:cxnSp>
        <p:nvCxnSpPr>
          <p:cNvPr id="38" name="Straight Connector 37"/>
          <p:cNvCxnSpPr/>
          <p:nvPr/>
        </p:nvCxnSpPr>
        <p:spPr>
          <a:xfrm flipV="1">
            <a:off x="1797086" y="2144109"/>
            <a:ext cx="523531" cy="7001"/>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endCxn id="29" idx="1"/>
          </p:cNvCxnSpPr>
          <p:nvPr/>
        </p:nvCxnSpPr>
        <p:spPr>
          <a:xfrm flipV="1">
            <a:off x="4392463" y="2333141"/>
            <a:ext cx="499397" cy="17503"/>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5563" y="2170363"/>
            <a:ext cx="495684" cy="0"/>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8952010" y="3210037"/>
            <a:ext cx="1492620" cy="1102684"/>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Better life (income etc.)</a:t>
            </a:r>
          </a:p>
        </p:txBody>
      </p:sp>
      <p:cxnSp>
        <p:nvCxnSpPr>
          <p:cNvPr id="22" name="Straight Connector 21"/>
          <p:cNvCxnSpPr/>
          <p:nvPr/>
        </p:nvCxnSpPr>
        <p:spPr>
          <a:xfrm>
            <a:off x="8952010" y="2189616"/>
            <a:ext cx="497540" cy="0"/>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449550" y="2224622"/>
            <a:ext cx="0" cy="1001167"/>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892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6666" y="4620772"/>
            <a:ext cx="3805811" cy="24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320616" y="3444575"/>
            <a:ext cx="2071846" cy="1065929"/>
          </a:xfrm>
          <a:prstGeom prst="rect">
            <a:avLst/>
          </a:prstGeom>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eaLnBrk="1" hangingPunct="1">
              <a:defRPr/>
            </a:pPr>
            <a:r>
              <a:rPr lang="en-US" dirty="0">
                <a:solidFill>
                  <a:srgbClr val="000000"/>
                </a:solidFill>
              </a:rPr>
              <a:t>Overcrowding reduced in public schools</a:t>
            </a:r>
          </a:p>
        </p:txBody>
      </p:sp>
      <p:cxnSp>
        <p:nvCxnSpPr>
          <p:cNvPr id="17" name="Straight Connector 16"/>
          <p:cNvCxnSpPr/>
          <p:nvPr/>
        </p:nvCxnSpPr>
        <p:spPr>
          <a:xfrm>
            <a:off x="3332406" y="2856478"/>
            <a:ext cx="20421" cy="551343"/>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392463" y="3967914"/>
            <a:ext cx="3538476" cy="10502"/>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930938" y="2847726"/>
            <a:ext cx="0" cy="111143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784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21"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1247563" y="275431"/>
            <a:ext cx="8822055" cy="6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000" dirty="0">
                <a:solidFill>
                  <a:schemeClr val="tx1"/>
                </a:solidFill>
              </a:rPr>
              <a:t>Steps in building theory of change</a:t>
            </a:r>
          </a:p>
        </p:txBody>
      </p:sp>
      <p:sp>
        <p:nvSpPr>
          <p:cNvPr id="3" name="Content Placeholder 2"/>
          <p:cNvSpPr>
            <a:spLocks noGrp="1"/>
          </p:cNvSpPr>
          <p:nvPr>
            <p:ph idx="1"/>
          </p:nvPr>
        </p:nvSpPr>
        <p:spPr>
          <a:xfrm>
            <a:off x="445558" y="1344225"/>
            <a:ext cx="9624060" cy="4990084"/>
          </a:xfrm>
        </p:spPr>
        <p:txBody>
          <a:bodyPr/>
          <a:lstStyle/>
          <a:p>
            <a:pPr marL="586719" indent="-586719">
              <a:buFontTx/>
              <a:buAutoNum type="arabicPeriod"/>
            </a:pPr>
            <a:r>
              <a:rPr lang="en-US" altLang="en-US" dirty="0" smtClean="0"/>
              <a:t>Define intervention, objectives and outcomes</a:t>
            </a:r>
          </a:p>
          <a:p>
            <a:pPr marL="586719" indent="-586719">
              <a:buFontTx/>
              <a:buAutoNum type="arabicPeriod"/>
            </a:pPr>
            <a:r>
              <a:rPr lang="en-US" altLang="en-US" dirty="0" smtClean="0"/>
              <a:t>Lay out main steps in causal chain</a:t>
            </a:r>
          </a:p>
          <a:p>
            <a:pPr marL="586719" indent="-586719">
              <a:buFontTx/>
              <a:buAutoNum type="arabicPeriod"/>
            </a:pPr>
            <a:r>
              <a:rPr lang="en-US" altLang="en-US" dirty="0" smtClean="0"/>
              <a:t>Identify underlying assumptions</a:t>
            </a:r>
          </a:p>
          <a:p>
            <a:pPr marL="586719" indent="-586719">
              <a:buFontTx/>
              <a:buAutoNum type="arabicPeriod"/>
            </a:pPr>
            <a:r>
              <a:rPr lang="en-US" altLang="en-US" dirty="0" smtClean="0"/>
              <a:t>Add a temporal dimension</a:t>
            </a:r>
          </a:p>
          <a:p>
            <a:pPr marL="586719" indent="-586719">
              <a:buFontTx/>
              <a:buAutoNum type="arabicPeriod"/>
            </a:pPr>
            <a:r>
              <a:rPr lang="en-US" altLang="en-US" dirty="0" smtClean="0"/>
              <a:t>Identify key evaluation questions</a:t>
            </a:r>
          </a:p>
          <a:p>
            <a:pPr marL="586719" indent="-586719">
              <a:buFontTx/>
              <a:buAutoNum type="arabicPeriod"/>
            </a:pPr>
            <a:r>
              <a:rPr lang="en-US" altLang="en-US" dirty="0" smtClean="0"/>
              <a:t>Validate and revise</a:t>
            </a:r>
          </a:p>
          <a:p>
            <a:pPr marL="586719" indent="-586719">
              <a:buNone/>
            </a:pPr>
            <a:endParaRPr lang="en-US" altLang="en-US" dirty="0" smtClean="0"/>
          </a:p>
        </p:txBody>
      </p:sp>
      <p:sp>
        <p:nvSpPr>
          <p:cNvPr id="2" name="Rounded Rectangle 1"/>
          <p:cNvSpPr/>
          <p:nvPr/>
        </p:nvSpPr>
        <p:spPr>
          <a:xfrm>
            <a:off x="5257588" y="5124856"/>
            <a:ext cx="5168477" cy="18483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GB"/>
          </a:p>
        </p:txBody>
      </p:sp>
      <p:sp>
        <p:nvSpPr>
          <p:cNvPr id="39941" name="TextBox 3"/>
          <p:cNvSpPr txBox="1">
            <a:spLocks noChangeArrowheads="1"/>
          </p:cNvSpPr>
          <p:nvPr/>
        </p:nvSpPr>
        <p:spPr bwMode="auto">
          <a:xfrm>
            <a:off x="5614035" y="5329641"/>
            <a:ext cx="4455583" cy="135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700" dirty="0" smtClean="0">
                <a:solidFill>
                  <a:schemeClr val="bg1"/>
                </a:solidFill>
              </a:rPr>
              <a:t>Exercise two: Sketch </a:t>
            </a:r>
            <a:r>
              <a:rPr lang="en-GB" altLang="en-US" sz="2700" dirty="0">
                <a:solidFill>
                  <a:schemeClr val="bg1"/>
                </a:solidFill>
              </a:rPr>
              <a:t>out the theory of change for your intervention</a:t>
            </a:r>
          </a:p>
        </p:txBody>
      </p:sp>
    </p:spTree>
    <p:extLst>
      <p:ext uri="{BB962C8B-B14F-4D97-AF65-F5344CB8AC3E}">
        <p14:creationId xmlns:p14="http://schemas.microsoft.com/office/powerpoint/2010/main" val="60591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Interrogating the theory of change</a:t>
            </a:r>
            <a:endParaRPr lang="en-GB" dirty="0"/>
          </a:p>
        </p:txBody>
      </p:sp>
      <p:sp>
        <p:nvSpPr>
          <p:cNvPr id="6" name="Content Placeholder 5"/>
          <p:cNvSpPr>
            <a:spLocks noGrp="1"/>
          </p:cNvSpPr>
          <p:nvPr>
            <p:ph idx="1"/>
          </p:nvPr>
        </p:nvSpPr>
        <p:spPr>
          <a:xfrm>
            <a:off x="534988" y="1760537"/>
            <a:ext cx="9840912" cy="5392711"/>
          </a:xfrm>
        </p:spPr>
        <p:txBody>
          <a:bodyPr/>
          <a:lstStyle/>
          <a:p>
            <a:pPr marL="0" indent="0">
              <a:buNone/>
            </a:pPr>
            <a:r>
              <a:rPr lang="en-GB" sz="4400" dirty="0"/>
              <a:t>Implementation science should be embedded in rigorous impact </a:t>
            </a:r>
            <a:r>
              <a:rPr lang="en-GB" sz="4400" dirty="0" smtClean="0"/>
              <a:t>evaluation to test all links in the causal chain: mixed method designs</a:t>
            </a:r>
            <a:endParaRPr lang="en-GB" sz="4400" dirty="0"/>
          </a:p>
          <a:p>
            <a:pPr marL="0" indent="0">
              <a:buNone/>
            </a:pPr>
            <a:endParaRPr lang="en-GB" dirty="0"/>
          </a:p>
        </p:txBody>
      </p:sp>
    </p:spTree>
    <p:extLst>
      <p:ext uri="{BB962C8B-B14F-4D97-AF65-F5344CB8AC3E}">
        <p14:creationId xmlns:p14="http://schemas.microsoft.com/office/powerpoint/2010/main" val="430144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issues</a:t>
            </a:r>
            <a:endParaRPr lang="en-GB" dirty="0"/>
          </a:p>
        </p:txBody>
      </p:sp>
      <p:sp>
        <p:nvSpPr>
          <p:cNvPr id="3" name="Text Placeholder 2"/>
          <p:cNvSpPr>
            <a:spLocks noGrp="1"/>
          </p:cNvSpPr>
          <p:nvPr>
            <p:ph idx="1"/>
          </p:nvPr>
        </p:nvSpPr>
        <p:spPr>
          <a:xfrm>
            <a:off x="515031" y="1189831"/>
            <a:ext cx="9623425" cy="5392711"/>
          </a:xfrm>
        </p:spPr>
        <p:txBody>
          <a:bodyPr/>
          <a:lstStyle/>
          <a:p>
            <a:r>
              <a:rPr lang="en-GB" sz="4400" dirty="0"/>
              <a:t>Things that simply don’t work</a:t>
            </a:r>
          </a:p>
          <a:p>
            <a:r>
              <a:rPr lang="en-GB" sz="4400" dirty="0"/>
              <a:t>Things that no one wants</a:t>
            </a:r>
          </a:p>
          <a:p>
            <a:r>
              <a:rPr lang="en-GB" sz="4400" dirty="0"/>
              <a:t>Things that no one does (whacky ideas)</a:t>
            </a:r>
          </a:p>
          <a:p>
            <a:r>
              <a:rPr lang="en-GB" sz="4400" dirty="0"/>
              <a:t>Changing the programme to fit research interests (researcher capture)</a:t>
            </a:r>
          </a:p>
          <a:p>
            <a:r>
              <a:rPr lang="en-GB" sz="4400" dirty="0"/>
              <a:t>Things that can’t be taken to scale</a:t>
            </a:r>
          </a:p>
          <a:p>
            <a:r>
              <a:rPr lang="en-GB" sz="4400" dirty="0"/>
              <a:t>Presenting findings in useless, misleading ways</a:t>
            </a:r>
          </a:p>
        </p:txBody>
      </p:sp>
    </p:spTree>
    <p:extLst>
      <p:ext uri="{BB962C8B-B14F-4D97-AF65-F5344CB8AC3E}">
        <p14:creationId xmlns:p14="http://schemas.microsoft.com/office/powerpoint/2010/main" val="10516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Technical failure</a:t>
            </a:r>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431" y="2558029"/>
            <a:ext cx="3539591" cy="3360560"/>
          </a:xfrm>
        </p:spPr>
      </p:pic>
      <p:sp>
        <p:nvSpPr>
          <p:cNvPr id="6" name="Text Placeholder 5"/>
          <p:cNvSpPr>
            <a:spLocks noGrp="1"/>
          </p:cNvSpPr>
          <p:nvPr>
            <p:ph type="body" sz="quarter" idx="3"/>
          </p:nvPr>
        </p:nvSpPr>
        <p:spPr/>
        <p:txBody>
          <a:bodyPr/>
          <a:lstStyle/>
          <a:p>
            <a:r>
              <a:rPr lang="en-US" dirty="0"/>
              <a:t>No one is interested</a:t>
            </a:r>
            <a:endParaRPr lang="en-GB"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19725" y="2411299"/>
            <a:ext cx="4486522" cy="3444575"/>
          </a:xfrm>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5538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56447" y="252042"/>
            <a:ext cx="9178502" cy="1260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eaLnBrk="1" hangingPunct="1"/>
            <a:r>
              <a:rPr lang="en-US" altLang="en-US" sz="4100" dirty="0">
                <a:solidFill>
                  <a:schemeClr val="tx1"/>
                </a:solidFill>
              </a:rPr>
              <a:t>Comparison of impact estimates</a:t>
            </a:r>
          </a:p>
        </p:txBody>
      </p:sp>
      <p:pic>
        <p:nvPicPr>
          <p:cNvPr id="717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4670" y="1512253"/>
            <a:ext cx="9178502" cy="5292884"/>
          </a:xfrm>
        </p:spPr>
      </p:pic>
    </p:spTree>
    <p:extLst>
      <p:ext uri="{BB962C8B-B14F-4D97-AF65-F5344CB8AC3E}">
        <p14:creationId xmlns:p14="http://schemas.microsoft.com/office/powerpoint/2010/main" val="1552505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303258" y="123031"/>
            <a:ext cx="8911167" cy="7053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z="4100" dirty="0">
                <a:solidFill>
                  <a:schemeClr val="tx1"/>
                </a:solidFill>
              </a:rPr>
              <a:t>The need for formative research</a:t>
            </a:r>
          </a:p>
        </p:txBody>
      </p:sp>
      <p:sp>
        <p:nvSpPr>
          <p:cNvPr id="3" name="Content Placeholder 2"/>
          <p:cNvSpPr>
            <a:spLocks noGrp="1"/>
          </p:cNvSpPr>
          <p:nvPr>
            <p:ph idx="1"/>
          </p:nvPr>
        </p:nvSpPr>
        <p:spPr>
          <a:xfrm>
            <a:off x="534670" y="1428239"/>
            <a:ext cx="4990253" cy="5326140"/>
          </a:xfrm>
        </p:spPr>
        <p:txBody>
          <a:bodyPr/>
          <a:lstStyle/>
          <a:p>
            <a:pPr marL="0" indent="0">
              <a:buNone/>
              <a:defRPr/>
            </a:pPr>
            <a:r>
              <a:rPr lang="en-US" dirty="0" smtClean="0"/>
              <a:t>Texting:</a:t>
            </a:r>
          </a:p>
          <a:p>
            <a:pPr>
              <a:defRPr/>
            </a:pPr>
            <a:r>
              <a:rPr lang="en-US" dirty="0" smtClean="0"/>
              <a:t>Parliamentarians</a:t>
            </a:r>
          </a:p>
          <a:p>
            <a:pPr>
              <a:defRPr/>
            </a:pPr>
            <a:r>
              <a:rPr lang="en-US" dirty="0" smtClean="0"/>
              <a:t>Banking</a:t>
            </a:r>
          </a:p>
          <a:p>
            <a:pPr>
              <a:defRPr/>
            </a:pPr>
            <a:r>
              <a:rPr lang="en-US" dirty="0" smtClean="0"/>
              <a:t>TB</a:t>
            </a:r>
          </a:p>
          <a:p>
            <a:pPr marL="0" indent="0">
              <a:buNone/>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3364" y="1176197"/>
            <a:ext cx="4308920" cy="272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887" y="2683200"/>
            <a:ext cx="3753829" cy="30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8842" y="3812137"/>
            <a:ext cx="3865219" cy="298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3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41300" y="1499125"/>
            <a:ext cx="5460912" cy="5494168"/>
          </a:xfrm>
        </p:spPr>
        <p:txBody>
          <a:bodyPr>
            <a:normAutofit/>
          </a:bodyPr>
          <a:lstStyle/>
          <a:p>
            <a:pPr>
              <a:defRPr/>
            </a:pPr>
            <a:r>
              <a:rPr lang="en-GB" altLang="en-US" dirty="0"/>
              <a:t>Free male circumcision: 25% if free down to just 10% with partial subsidy</a:t>
            </a:r>
          </a:p>
          <a:p>
            <a:pPr>
              <a:defRPr/>
            </a:pPr>
            <a:r>
              <a:rPr lang="en-GB" altLang="en-US" dirty="0"/>
              <a:t>Pre-school in Mexico, fewer than 10% of parents who registered actually took part</a:t>
            </a:r>
          </a:p>
          <a:p>
            <a:pPr>
              <a:defRPr/>
            </a:pPr>
            <a:r>
              <a:rPr lang="en-US" altLang="en-US" dirty="0"/>
              <a:t>Free bank accounts: only 20% started banking and 1/3 didn’t even take the ‘free money’</a:t>
            </a:r>
            <a:endParaRPr lang="en-GB" altLang="en-US" dirty="0"/>
          </a:p>
          <a:p>
            <a:pPr>
              <a:defRPr/>
            </a:pPr>
            <a:r>
              <a:rPr lang="en-GB" altLang="en-US" dirty="0"/>
              <a:t>Insurance schemes typically less than 10% take up</a:t>
            </a:r>
          </a:p>
          <a:p>
            <a:pPr lvl="1">
              <a:defRPr/>
            </a:pPr>
            <a:r>
              <a:rPr lang="en-GB" altLang="en-US" dirty="0"/>
              <a:t>Philippines just 7 out of 1,000 </a:t>
            </a:r>
          </a:p>
          <a:p>
            <a:pPr lvl="1">
              <a:defRPr/>
            </a:pPr>
            <a:r>
              <a:rPr lang="en-US" altLang="en-US" dirty="0"/>
              <a:t>Pakistan also &lt;1%</a:t>
            </a:r>
            <a:endParaRPr lang="en-GB" altLang="en-US" dirty="0"/>
          </a:p>
          <a:p>
            <a:pPr>
              <a:defRPr/>
            </a:pPr>
            <a:endParaRPr lang="en-GB" altLang="en-US" dirty="0"/>
          </a:p>
          <a:p>
            <a:pPr marL="0" indent="0">
              <a:buNone/>
              <a:defRPr/>
            </a:pPr>
            <a:endParaRPr lang="en-GB" alt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186841" y="4174447"/>
            <a:ext cx="4197201" cy="2798717"/>
          </a:xfrm>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798" y="1008168"/>
            <a:ext cx="4452743" cy="323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10141" y="123031"/>
            <a:ext cx="8153400" cy="584775"/>
          </a:xfrm>
          <a:prstGeom prst="rect">
            <a:avLst/>
          </a:prstGeom>
          <a:noFill/>
        </p:spPr>
        <p:txBody>
          <a:bodyPr wrap="square" rtlCol="0">
            <a:spAutoFit/>
          </a:bodyPr>
          <a:lstStyle/>
          <a:p>
            <a:r>
              <a:rPr lang="en-GB" sz="3200" dirty="0"/>
              <a:t>Large number of ‘good ideas’ few people want</a:t>
            </a:r>
          </a:p>
        </p:txBody>
      </p:sp>
    </p:spTree>
    <p:extLst>
      <p:ext uri="{BB962C8B-B14F-4D97-AF65-F5344CB8AC3E}">
        <p14:creationId xmlns:p14="http://schemas.microsoft.com/office/powerpoint/2010/main" val="398861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GB" altLang="en-US" sz="3700" dirty="0">
                <a:solidFill>
                  <a:schemeClr val="tx1"/>
                </a:solidFill>
              </a:rPr>
              <a:t>And participation declines over time</a:t>
            </a:r>
          </a:p>
        </p:txBody>
      </p:sp>
      <p:sp>
        <p:nvSpPr>
          <p:cNvPr id="3" name="Content Placeholder 2"/>
          <p:cNvSpPr>
            <a:spLocks noGrp="1"/>
          </p:cNvSpPr>
          <p:nvPr>
            <p:ph sz="half" idx="2"/>
          </p:nvPr>
        </p:nvSpPr>
        <p:spPr>
          <a:xfrm>
            <a:off x="534670" y="1344225"/>
            <a:ext cx="4724775" cy="5410154"/>
          </a:xfrm>
        </p:spPr>
        <p:txBody>
          <a:bodyPr/>
          <a:lstStyle/>
          <a:p>
            <a:r>
              <a:rPr lang="en-GB" altLang="en-US" smtClean="0"/>
              <a:t>½ households stopped using improved cookstoves by 8 month follow up survey</a:t>
            </a:r>
          </a:p>
          <a:p>
            <a:r>
              <a:rPr lang="en-GB" altLang="en-US" smtClean="0"/>
              <a:t>Water treatment: fewer than 1/3 households using filters in Cambodia and pasteurising in Kenya after 3-4 years.. And only 5% disinfecting in Guatemala after just one year</a:t>
            </a:r>
          </a:p>
        </p:txBody>
      </p:sp>
      <p:pic>
        <p:nvPicPr>
          <p:cNvPr id="7" name="Content Placeholder 3"/>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059593" y="1092183"/>
            <a:ext cx="4188248" cy="2957994"/>
          </a:xfrm>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380" y="3780632"/>
            <a:ext cx="2985241" cy="36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58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Think about it a bit</a:t>
            </a:r>
          </a:p>
        </p:txBody>
      </p:sp>
      <p:pic>
        <p:nvPicPr>
          <p:cNvPr id="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0" y="1647031"/>
            <a:ext cx="3458852" cy="2590800"/>
          </a:xfrm>
        </p:spPr>
      </p:pic>
      <p:sp>
        <p:nvSpPr>
          <p:cNvPr id="11" name="TextBox 10"/>
          <p:cNvSpPr txBox="1"/>
          <p:nvPr/>
        </p:nvSpPr>
        <p:spPr>
          <a:xfrm>
            <a:off x="5575300" y="1799431"/>
            <a:ext cx="2895600" cy="1446550"/>
          </a:xfrm>
          <a:prstGeom prst="rect">
            <a:avLst/>
          </a:prstGeom>
          <a:noFill/>
        </p:spPr>
        <p:txBody>
          <a:bodyPr wrap="square" rtlCol="0">
            <a:spAutoFit/>
          </a:bodyPr>
          <a:lstStyle/>
          <a:p>
            <a:r>
              <a:rPr lang="en-GB" sz="4400" dirty="0"/>
              <a:t>Ghana </a:t>
            </a:r>
            <a:r>
              <a:rPr lang="en-GB" sz="4400" dirty="0" err="1"/>
              <a:t>cookstoves</a:t>
            </a:r>
            <a:endParaRPr lang="en-GB" sz="4400" dirty="0"/>
          </a:p>
        </p:txBody>
      </p:sp>
    </p:spTree>
    <p:extLst>
      <p:ext uri="{BB962C8B-B14F-4D97-AF65-F5344CB8AC3E}">
        <p14:creationId xmlns:p14="http://schemas.microsoft.com/office/powerpoint/2010/main" val="115589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r>
              <a:rPr lang="en-GB" altLang="en-US" dirty="0"/>
              <a:t>Don’t let me be misunderstood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364352"/>
            <a:ext cx="3200400" cy="296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645" y="1061244"/>
            <a:ext cx="3843642" cy="264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txBox="1">
            <a:spLocks/>
          </p:cNvSpPr>
          <p:nvPr/>
        </p:nvSpPr>
        <p:spPr>
          <a:xfrm>
            <a:off x="1780952" y="5304631"/>
            <a:ext cx="3278297" cy="10081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GB" sz="3528" kern="0" dirty="0"/>
              <a:t>The cult of significance</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3732746"/>
            <a:ext cx="4869313" cy="35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384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GB" altLang="en-US" dirty="0" smtClean="0">
                <a:solidFill>
                  <a:schemeClr val="tx1"/>
                </a:solidFill>
              </a:rPr>
              <a:t>A typical theory of change</a:t>
            </a:r>
          </a:p>
        </p:txBody>
      </p:sp>
      <p:graphicFrame>
        <p:nvGraphicFramePr>
          <p:cNvPr id="4" name="Content Placeholder 3"/>
          <p:cNvGraphicFramePr>
            <a:graphicFrameLocks noGrp="1"/>
          </p:cNvGraphicFramePr>
          <p:nvPr>
            <p:ph idx="1"/>
          </p:nvPr>
        </p:nvGraphicFramePr>
        <p:xfrm>
          <a:off x="534670" y="1764295"/>
          <a:ext cx="9624060" cy="4990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29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GB" altLang="en-US" dirty="0" smtClean="0">
                <a:solidFill>
                  <a:schemeClr val="tx1"/>
                </a:solidFill>
              </a:rPr>
              <a:t>What it really looks like</a:t>
            </a:r>
          </a:p>
        </p:txBody>
      </p:sp>
      <p:graphicFrame>
        <p:nvGraphicFramePr>
          <p:cNvPr id="4" name="Content Placeholder 3"/>
          <p:cNvGraphicFramePr>
            <a:graphicFrameLocks noGrp="1"/>
          </p:cNvGraphicFramePr>
          <p:nvPr>
            <p:ph idx="1"/>
          </p:nvPr>
        </p:nvGraphicFramePr>
        <p:xfrm>
          <a:off x="534670" y="1764295"/>
          <a:ext cx="9624060" cy="4990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722918" y="3726373"/>
            <a:ext cx="1693122" cy="924154"/>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endParaRPr lang="en-GB"/>
          </a:p>
        </p:txBody>
      </p:sp>
      <p:sp>
        <p:nvSpPr>
          <p:cNvPr id="16389" name="TextBox 4"/>
          <p:cNvSpPr txBox="1">
            <a:spLocks noChangeArrowheads="1"/>
          </p:cNvSpPr>
          <p:nvPr/>
        </p:nvSpPr>
        <p:spPr bwMode="auto">
          <a:xfrm>
            <a:off x="4756334" y="3983665"/>
            <a:ext cx="1659705"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100" dirty="0">
                <a:solidFill>
                  <a:schemeClr val="bg1"/>
                </a:solidFill>
              </a:rPr>
              <a:t>Processes</a:t>
            </a:r>
          </a:p>
        </p:txBody>
      </p:sp>
      <p:sp>
        <p:nvSpPr>
          <p:cNvPr id="6" name="Rounded Rectangle 5"/>
          <p:cNvSpPr/>
          <p:nvPr/>
        </p:nvSpPr>
        <p:spPr>
          <a:xfrm>
            <a:off x="7396269" y="3936408"/>
            <a:ext cx="980228" cy="504084"/>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endParaRPr lang="en-GB"/>
          </a:p>
        </p:txBody>
      </p:sp>
      <p:sp>
        <p:nvSpPr>
          <p:cNvPr id="16391" name="TextBox 6"/>
          <p:cNvSpPr txBox="1">
            <a:spLocks noChangeArrowheads="1"/>
          </p:cNvSpPr>
          <p:nvPr/>
        </p:nvSpPr>
        <p:spPr bwMode="auto">
          <a:xfrm>
            <a:off x="7396270" y="3983665"/>
            <a:ext cx="980228" cy="30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300" dirty="0">
                <a:solidFill>
                  <a:schemeClr val="bg1"/>
                </a:solidFill>
              </a:rPr>
              <a:t>Outputs</a:t>
            </a:r>
          </a:p>
        </p:txBody>
      </p:sp>
    </p:spTree>
    <p:extLst>
      <p:ext uri="{BB962C8B-B14F-4D97-AF65-F5344CB8AC3E}">
        <p14:creationId xmlns:p14="http://schemas.microsoft.com/office/powerpoint/2010/main" val="2568944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77119" y="168029"/>
            <a:ext cx="9624060" cy="789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eaLnBrk="1" hangingPunct="1"/>
            <a:r>
              <a:rPr lang="en-US" altLang="en-US" smtClean="0">
                <a:solidFill>
                  <a:srgbClr val="FF0000"/>
                </a:solidFill>
              </a:rPr>
              <a:t>The funnel of attrition</a:t>
            </a:r>
          </a:p>
        </p:txBody>
      </p:sp>
      <p:sp>
        <p:nvSpPr>
          <p:cNvPr id="17411" name="Rectangle 3"/>
          <p:cNvSpPr>
            <a:spLocks noGrp="1" noChangeArrowheads="1"/>
          </p:cNvSpPr>
          <p:nvPr>
            <p:ph type="body" idx="1"/>
          </p:nvPr>
        </p:nvSpPr>
        <p:spPr/>
        <p:txBody>
          <a:bodyPr/>
          <a:lstStyle/>
          <a:p>
            <a:pPr marL="0" indent="0">
              <a:buNone/>
            </a:pPr>
            <a:endParaRPr lang="en-US" altLang="en-US" smtClean="0"/>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rot="1661933">
            <a:off x="8020050" y="1764295"/>
            <a:ext cx="534670" cy="5040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endParaRPr lang="en-GB"/>
          </a:p>
        </p:txBody>
      </p:sp>
      <p:sp>
        <p:nvSpPr>
          <p:cNvPr id="4" name="Rounded Rectangle 3"/>
          <p:cNvSpPr/>
          <p:nvPr/>
        </p:nvSpPr>
        <p:spPr>
          <a:xfrm>
            <a:off x="7218045" y="252043"/>
            <a:ext cx="3208020" cy="14247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endParaRPr lang="en-GB"/>
          </a:p>
        </p:txBody>
      </p:sp>
      <p:sp>
        <p:nvSpPr>
          <p:cNvPr id="5" name="TextBox 4"/>
          <p:cNvSpPr txBox="1">
            <a:spLocks noChangeArrowheads="1"/>
          </p:cNvSpPr>
          <p:nvPr/>
        </p:nvSpPr>
        <p:spPr bwMode="auto">
          <a:xfrm>
            <a:off x="7396268" y="404318"/>
            <a:ext cx="3029797" cy="116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300">
                <a:solidFill>
                  <a:schemeClr val="bg1"/>
                </a:solidFill>
              </a:rPr>
              <a:t>Only these people may experience improved outcomes</a:t>
            </a:r>
          </a:p>
        </p:txBody>
      </p:sp>
    </p:spTree>
    <p:extLst>
      <p:ext uri="{BB962C8B-B14F-4D97-AF65-F5344CB8AC3E}">
        <p14:creationId xmlns:p14="http://schemas.microsoft.com/office/powerpoint/2010/main" val="3013175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67335" y="84014"/>
            <a:ext cx="9178502" cy="1260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GB" altLang="en-US" dirty="0" smtClean="0">
                <a:solidFill>
                  <a:schemeClr val="tx1"/>
                </a:solidFill>
              </a:rPr>
              <a:t>An example from social funds</a:t>
            </a:r>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08168"/>
            <a:ext cx="10693400" cy="6575849"/>
          </a:xfrm>
        </p:spPr>
      </p:pic>
    </p:spTree>
    <p:extLst>
      <p:ext uri="{BB962C8B-B14F-4D97-AF65-F5344CB8AC3E}">
        <p14:creationId xmlns:p14="http://schemas.microsoft.com/office/powerpoint/2010/main" val="2291155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endParaRPr lang="en-US" altLang="en-US" smtClean="0"/>
          </a:p>
        </p:txBody>
      </p:sp>
      <p:pic>
        <p:nvPicPr>
          <p:cNvPr id="4" name="Content Placeholder 3" descr="Main_Office_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008" y="1060677"/>
            <a:ext cx="9891395" cy="6112021"/>
          </a:xfrm>
        </p:spPr>
      </p:pic>
      <p:pic>
        <p:nvPicPr>
          <p:cNvPr id="5" name="Picture 4" descr="eawls-crowd-6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812" y="4116688"/>
            <a:ext cx="4845447" cy="29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frican_businessman_talking_on_cell_phone_gogoaia0004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447" y="1008169"/>
            <a:ext cx="2196232" cy="319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rot="586060">
            <a:off x="1420218" y="161028"/>
            <a:ext cx="3831802" cy="2231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a:defRPr/>
            </a:pPr>
            <a:r>
              <a:rPr lang="en-US" sz="2700" dirty="0">
                <a:solidFill>
                  <a:srgbClr val="FF0000"/>
                </a:solidFill>
              </a:rPr>
              <a:t>I have to go now. I have a community in my office</a:t>
            </a:r>
          </a:p>
        </p:txBody>
      </p:sp>
      <p:pic>
        <p:nvPicPr>
          <p:cNvPr id="8" name="Picture 3" descr="1brickmak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008" y="4615521"/>
            <a:ext cx="3505059" cy="247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25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56447" y="168029"/>
            <a:ext cx="9624060" cy="789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dirty="0" smtClean="0">
                <a:solidFill>
                  <a:schemeClr val="tx1"/>
                </a:solidFill>
              </a:rPr>
              <a:t>Summary of theory</a:t>
            </a:r>
          </a:p>
        </p:txBody>
      </p:sp>
      <p:pic>
        <p:nvPicPr>
          <p:cNvPr id="819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3782" y="1512253"/>
            <a:ext cx="9534948" cy="5124856"/>
          </a:xfrm>
        </p:spPr>
      </p:pic>
    </p:spTree>
    <p:extLst>
      <p:ext uri="{BB962C8B-B14F-4D97-AF65-F5344CB8AC3E}">
        <p14:creationId xmlns:p14="http://schemas.microsoft.com/office/powerpoint/2010/main" val="2190927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42699" y="252043"/>
            <a:ext cx="9624061" cy="6213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GB" altLang="en-US" sz="2700" dirty="0">
                <a:solidFill>
                  <a:schemeClr val="tx1"/>
                </a:solidFill>
              </a:rPr>
              <a:t>The funnel operates within steps in the causal chain</a:t>
            </a:r>
          </a:p>
        </p:txBody>
      </p:sp>
      <p:sp>
        <p:nvSpPr>
          <p:cNvPr id="6" name="Content Placeholder 5"/>
          <p:cNvSpPr>
            <a:spLocks noGrp="1"/>
          </p:cNvSpPr>
          <p:nvPr>
            <p:ph sz="half" idx="2"/>
          </p:nvPr>
        </p:nvSpPr>
        <p:spPr>
          <a:xfrm>
            <a:off x="4633807" y="1092183"/>
            <a:ext cx="2940685" cy="4822056"/>
          </a:xfrm>
        </p:spPr>
        <p:txBody>
          <a:bodyPr/>
          <a:lstStyle/>
          <a:p>
            <a:r>
              <a:rPr lang="en-GB" altLang="en-US" smtClean="0"/>
              <a:t>Show up</a:t>
            </a:r>
          </a:p>
          <a:p>
            <a:r>
              <a:rPr lang="en-GB" altLang="en-US" smtClean="0"/>
              <a:t>Attend </a:t>
            </a:r>
          </a:p>
          <a:p>
            <a:r>
              <a:rPr lang="en-GB" altLang="en-US" smtClean="0"/>
              <a:t>Stay awake</a:t>
            </a:r>
          </a:p>
          <a:p>
            <a:r>
              <a:rPr lang="en-GB" altLang="en-US" smtClean="0"/>
              <a:t>Pay attention</a:t>
            </a:r>
          </a:p>
          <a:p>
            <a:r>
              <a:rPr lang="en-GB" altLang="en-US" smtClean="0"/>
              <a:t>Understand</a:t>
            </a:r>
          </a:p>
          <a:p>
            <a:r>
              <a:rPr lang="en-GB" altLang="en-US" smtClean="0"/>
              <a:t>Agree</a:t>
            </a:r>
          </a:p>
          <a:p>
            <a:r>
              <a:rPr lang="en-GB" altLang="en-US" smtClean="0"/>
              <a:t>Absorb </a:t>
            </a:r>
          </a:p>
          <a:p>
            <a:r>
              <a:rPr lang="en-GB" altLang="en-US" smtClean="0"/>
              <a:t>Retain</a:t>
            </a:r>
          </a:p>
          <a:p>
            <a:r>
              <a:rPr lang="en-GB" altLang="en-US" smtClean="0"/>
              <a:t>Act</a:t>
            </a:r>
          </a:p>
        </p:txBody>
      </p:sp>
      <p:cxnSp>
        <p:nvCxnSpPr>
          <p:cNvPr id="11" name="Straight Connector 10"/>
          <p:cNvCxnSpPr/>
          <p:nvPr/>
        </p:nvCxnSpPr>
        <p:spPr>
          <a:xfrm>
            <a:off x="7574492" y="1260210"/>
            <a:ext cx="1247563" cy="4200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089390" y="1260210"/>
            <a:ext cx="980228" cy="4200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486" name="Content Placeholder 2"/>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67335" y="1260211"/>
            <a:ext cx="4188248" cy="3444575"/>
          </a:xfrm>
        </p:spPr>
      </p:pic>
    </p:spTree>
    <p:extLst>
      <p:ext uri="{BB962C8B-B14F-4D97-AF65-F5344CB8AC3E}">
        <p14:creationId xmlns:p14="http://schemas.microsoft.com/office/powerpoint/2010/main" val="3561499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150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heel(1)">
                                      <p:cBhvr>
                                        <p:cTn id="34" dur="2000"/>
                                        <p:tgtEl>
                                          <p:spTgt spid="6">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wipe(down)">
                                      <p:cBhvr>
                                        <p:cTn id="44" dur="500"/>
                                        <p:tgtEl>
                                          <p:spTgt spid="6">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chemeClr val="bg1"/>
                </a:solidFill>
              </a:rPr>
              <a:t>Examples of weak links</a:t>
            </a:r>
          </a:p>
        </p:txBody>
      </p:sp>
      <p:sp>
        <p:nvSpPr>
          <p:cNvPr id="4" name="Content Placeholder 3"/>
          <p:cNvSpPr>
            <a:spLocks noGrp="1"/>
          </p:cNvSpPr>
          <p:nvPr>
            <p:ph sz="half" idx="1"/>
          </p:nvPr>
        </p:nvSpPr>
        <p:spPr>
          <a:xfrm>
            <a:off x="178223" y="1764295"/>
            <a:ext cx="4722918" cy="924154"/>
          </a:xfrm>
        </p:spPr>
        <p:txBody>
          <a:bodyPr/>
          <a:lstStyle/>
          <a:p>
            <a:pPr marL="0" indent="0">
              <a:buNone/>
            </a:pPr>
            <a:r>
              <a:rPr lang="en-US" altLang="en-US" smtClean="0"/>
              <a:t>Ghana cookstoves</a:t>
            </a:r>
          </a:p>
        </p:txBody>
      </p:sp>
      <p:sp>
        <p:nvSpPr>
          <p:cNvPr id="5" name="Content Placeholder 4"/>
          <p:cNvSpPr>
            <a:spLocks noGrp="1"/>
          </p:cNvSpPr>
          <p:nvPr>
            <p:ph sz="half" idx="2"/>
          </p:nvPr>
        </p:nvSpPr>
        <p:spPr>
          <a:xfrm>
            <a:off x="5435812" y="1596267"/>
            <a:ext cx="4722918" cy="1008168"/>
          </a:xfrm>
        </p:spPr>
        <p:txBody>
          <a:bodyPr/>
          <a:lstStyle/>
          <a:p>
            <a:pPr marL="0" indent="0">
              <a:buNone/>
            </a:pPr>
            <a:r>
              <a:rPr lang="en-US" altLang="en-US" smtClean="0"/>
              <a:t>Improving hygiene in catering facilities in UK</a:t>
            </a: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224" y="3024506"/>
            <a:ext cx="5003249" cy="353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812" y="3173280"/>
            <a:ext cx="5109069" cy="27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266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dirty="0" smtClean="0">
                <a:solidFill>
                  <a:schemeClr val="tx1"/>
                </a:solidFill>
              </a:rPr>
              <a:t>Group exercise</a:t>
            </a:r>
          </a:p>
        </p:txBody>
      </p:sp>
      <p:sp>
        <p:nvSpPr>
          <p:cNvPr id="25603" name="Content Placeholder 6"/>
          <p:cNvSpPr>
            <a:spLocks noGrp="1"/>
          </p:cNvSpPr>
          <p:nvPr>
            <p:ph idx="1"/>
          </p:nvPr>
        </p:nvSpPr>
        <p:spPr>
          <a:xfrm>
            <a:off x="622300" y="1570831"/>
            <a:ext cx="9624060" cy="4990084"/>
          </a:xfrm>
        </p:spPr>
        <p:txBody>
          <a:bodyPr/>
          <a:lstStyle/>
          <a:p>
            <a:pPr marL="0" indent="0">
              <a:buNone/>
            </a:pPr>
            <a:r>
              <a:rPr lang="en-US" altLang="en-US" sz="5000" dirty="0" smtClean="0"/>
              <a:t>It is 2025. Your project has failed to have an impact. What are possible reasons?</a:t>
            </a:r>
            <a:endParaRPr lang="en-US" altLang="en-US" sz="5000" dirty="0"/>
          </a:p>
          <a:p>
            <a:pPr marL="0" indent="0">
              <a:buNone/>
            </a:pPr>
            <a:r>
              <a:rPr lang="en-US" altLang="en-US" sz="5000" dirty="0"/>
              <a:t>U</a:t>
            </a:r>
            <a:r>
              <a:rPr lang="en-US" altLang="en-US" sz="5000" dirty="0" smtClean="0"/>
              <a:t>se </a:t>
            </a:r>
            <a:r>
              <a:rPr lang="en-US" altLang="en-US" sz="5000" dirty="0"/>
              <a:t>the funnel of attrition if you think it </a:t>
            </a:r>
            <a:r>
              <a:rPr lang="en-US" altLang="en-US" sz="5000" dirty="0" smtClean="0"/>
              <a:t>helps.</a:t>
            </a:r>
          </a:p>
          <a:p>
            <a:pPr marL="0" indent="0">
              <a:buNone/>
            </a:pPr>
            <a:r>
              <a:rPr lang="en-US" altLang="en-US" sz="5000" dirty="0" smtClean="0"/>
              <a:t>Refine your evaluation questions</a:t>
            </a:r>
            <a:endParaRPr lang="en-US" altLang="en-US" sz="5000" dirty="0"/>
          </a:p>
        </p:txBody>
      </p:sp>
    </p:spTree>
    <p:extLst>
      <p:ext uri="{BB962C8B-B14F-4D97-AF65-F5344CB8AC3E}">
        <p14:creationId xmlns:p14="http://schemas.microsoft.com/office/powerpoint/2010/main" val="1892230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63" y="1596267"/>
            <a:ext cx="5825675" cy="1620771"/>
          </a:xfrm>
        </p:spPr>
        <p:txBody>
          <a:bodyPr>
            <a:normAutofit fontScale="90000"/>
          </a:bodyPr>
          <a:lstStyle/>
          <a:p>
            <a:r>
              <a:rPr lang="en-US" dirty="0" smtClean="0"/>
              <a:t>Mid-level theory:</a:t>
            </a:r>
            <a:br>
              <a:rPr lang="en-US" dirty="0" smtClean="0"/>
            </a:br>
            <a:r>
              <a:rPr lang="en-US" sz="4100" dirty="0"/>
              <a:t>an approach to generalizability and transferability with reference to hand washing and policy uptake of research findings</a:t>
            </a:r>
            <a:endParaRPr lang="en-US" sz="4100" dirty="0"/>
          </a:p>
        </p:txBody>
      </p:sp>
      <p:sp>
        <p:nvSpPr>
          <p:cNvPr id="3" name="Subtitle 2"/>
          <p:cNvSpPr>
            <a:spLocks noGrp="1"/>
          </p:cNvSpPr>
          <p:nvPr>
            <p:ph type="subTitle" idx="1"/>
          </p:nvPr>
        </p:nvSpPr>
        <p:spPr>
          <a:xfrm>
            <a:off x="1" y="4351227"/>
            <a:ext cx="6077047" cy="1596267"/>
          </a:xfrm>
        </p:spPr>
        <p:txBody>
          <a:bodyPr>
            <a:normAutofit/>
          </a:bodyPr>
          <a:lstStyle/>
          <a:p>
            <a:r>
              <a:rPr lang="en-US" dirty="0" smtClean="0"/>
              <a:t>Howard White</a:t>
            </a:r>
          </a:p>
          <a:p>
            <a:r>
              <a:rPr lang="en-US" sz="3000" dirty="0"/>
              <a:t>CEDIL and Campbell Collaboration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922" y="6637109"/>
            <a:ext cx="3244475" cy="6729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69" y="6242731"/>
            <a:ext cx="2873851" cy="12011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358" y="5975498"/>
            <a:ext cx="1280980" cy="13232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048" y="0"/>
            <a:ext cx="4616353" cy="5628940"/>
          </a:xfrm>
          <a:prstGeom prst="rect">
            <a:avLst/>
          </a:prstGeom>
        </p:spPr>
      </p:pic>
    </p:spTree>
    <p:extLst>
      <p:ext uri="{BB962C8B-B14F-4D97-AF65-F5344CB8AC3E}">
        <p14:creationId xmlns:p14="http://schemas.microsoft.com/office/powerpoint/2010/main" val="4090563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and why use it?</a:t>
            </a:r>
            <a:endParaRPr lang="en-US" dirty="0"/>
          </a:p>
        </p:txBody>
      </p:sp>
      <p:sp>
        <p:nvSpPr>
          <p:cNvPr id="3" name="Content Placeholder 2"/>
          <p:cNvSpPr>
            <a:spLocks noGrp="1"/>
          </p:cNvSpPr>
          <p:nvPr>
            <p:ph idx="1"/>
          </p:nvPr>
        </p:nvSpPr>
        <p:spPr>
          <a:xfrm>
            <a:off x="534670" y="1764296"/>
            <a:ext cx="9624060" cy="3864646"/>
          </a:xfrm>
        </p:spPr>
        <p:txBody>
          <a:bodyPr>
            <a:normAutofit/>
          </a:bodyPr>
          <a:lstStyle/>
          <a:p>
            <a:r>
              <a:rPr lang="en-US" dirty="0" smtClean="0"/>
              <a:t>Mid-level (or mid range) theory: A theory of change between general theory and project-level theory</a:t>
            </a:r>
          </a:p>
          <a:p>
            <a:r>
              <a:rPr lang="en-US" dirty="0" smtClean="0"/>
              <a:t>Tests causal mechanisms rather than specific interventions: so build evidence for mechanism</a:t>
            </a:r>
          </a:p>
          <a:p>
            <a:r>
              <a:rPr lang="en-US" dirty="0" smtClean="0"/>
              <a:t>Helps assess transferability of findings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157" y="6133025"/>
            <a:ext cx="2873851" cy="1201191"/>
          </a:xfrm>
          <a:prstGeom prst="rect">
            <a:avLst/>
          </a:prstGeom>
        </p:spPr>
      </p:pic>
    </p:spTree>
    <p:extLst>
      <p:ext uri="{BB962C8B-B14F-4D97-AF65-F5344CB8AC3E}">
        <p14:creationId xmlns:p14="http://schemas.microsoft.com/office/powerpoint/2010/main" val="11174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168028"/>
            <a:ext cx="9624060" cy="756126"/>
          </a:xfrm>
        </p:spPr>
        <p:txBody>
          <a:bodyPr>
            <a:normAutofit/>
          </a:bodyPr>
          <a:lstStyle/>
          <a:p>
            <a:r>
              <a:rPr lang="en-US" dirty="0" smtClean="0"/>
              <a:t>Generalizability and transferability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167324"/>
              </p:ext>
            </p:extLst>
          </p:nvPr>
        </p:nvGraphicFramePr>
        <p:xfrm>
          <a:off x="534670" y="1008169"/>
          <a:ext cx="9624060" cy="5444109"/>
        </p:xfrm>
        <a:graphic>
          <a:graphicData uri="http://schemas.openxmlformats.org/drawingml/2006/table">
            <a:tbl>
              <a:tblPr firstRow="1" bandRow="1">
                <a:tableStyleId>{5C22544A-7EE6-4342-B048-85BDC9FD1C3A}</a:tableStyleId>
              </a:tblPr>
              <a:tblGrid>
                <a:gridCol w="2495127"/>
                <a:gridCol w="3920913"/>
                <a:gridCol w="3208020"/>
              </a:tblGrid>
              <a:tr h="436873">
                <a:tc>
                  <a:txBody>
                    <a:bodyPr/>
                    <a:lstStyle/>
                    <a:p>
                      <a:endParaRPr lang="en-US" sz="2200" dirty="0"/>
                    </a:p>
                  </a:txBody>
                  <a:tcPr marL="106934" marR="106934" marT="50408" marB="50408"/>
                </a:tc>
                <a:tc>
                  <a:txBody>
                    <a:bodyPr/>
                    <a:lstStyle/>
                    <a:p>
                      <a:r>
                        <a:rPr lang="en-US" sz="2200" dirty="0" smtClean="0"/>
                        <a:t>Definition</a:t>
                      </a:r>
                      <a:endParaRPr lang="en-US" sz="2200" dirty="0"/>
                    </a:p>
                  </a:txBody>
                  <a:tcPr marL="106934" marR="106934" marT="50408" marB="50408"/>
                </a:tc>
                <a:tc>
                  <a:txBody>
                    <a:bodyPr/>
                    <a:lstStyle/>
                    <a:p>
                      <a:r>
                        <a:rPr lang="en-US" sz="2200" dirty="0" smtClean="0"/>
                        <a:t>Examples</a:t>
                      </a:r>
                      <a:endParaRPr lang="en-US" sz="2200" dirty="0"/>
                    </a:p>
                  </a:txBody>
                  <a:tcPr marL="106934" marR="106934" marT="50408" marB="50408"/>
                </a:tc>
              </a:tr>
              <a:tr h="1445041">
                <a:tc rowSpan="2">
                  <a:txBody>
                    <a:bodyPr/>
                    <a:lstStyle/>
                    <a:p>
                      <a:r>
                        <a:rPr lang="en-US" sz="2200" dirty="0" smtClean="0"/>
                        <a:t>Generalizable</a:t>
                      </a:r>
                      <a:endParaRPr lang="en-US" sz="2200" dirty="0"/>
                    </a:p>
                  </a:txBody>
                  <a:tcPr marL="106934" marR="106934" marT="50408" marB="50408">
                    <a:solidFill>
                      <a:srgbClr val="92D050"/>
                    </a:solidFill>
                  </a:tcPr>
                </a:tc>
                <a:tc rowSpan="2">
                  <a:txBody>
                    <a:bodyPr/>
                    <a:lstStyle/>
                    <a:p>
                      <a:r>
                        <a:rPr lang="en-US" sz="2200" dirty="0" smtClean="0"/>
                        <a:t>A finding which applies universally </a:t>
                      </a:r>
                    </a:p>
                    <a:p>
                      <a:r>
                        <a:rPr lang="en-US" sz="2200" dirty="0" err="1" smtClean="0"/>
                        <a:t>Prob</a:t>
                      </a:r>
                      <a:r>
                        <a:rPr lang="en-US" sz="2200" dirty="0" smtClean="0"/>
                        <a:t>(Y</a:t>
                      </a:r>
                      <a:r>
                        <a:rPr lang="en-US" sz="2200" baseline="0" dirty="0" smtClean="0"/>
                        <a:t>|X)=</a:t>
                      </a:r>
                      <a:r>
                        <a:rPr lang="en-US" sz="2200" baseline="0" dirty="0" err="1" smtClean="0"/>
                        <a:t>Prob</a:t>
                      </a:r>
                      <a:r>
                        <a:rPr lang="en-US" sz="2200" baseline="0" dirty="0" smtClean="0"/>
                        <a:t>(Y|Z)</a:t>
                      </a:r>
                    </a:p>
                    <a:p>
                      <a:r>
                        <a:rPr lang="en-US" sz="2200" baseline="0" dirty="0" smtClean="0"/>
                        <a:t>Ɐ X &amp; Z</a:t>
                      </a:r>
                    </a:p>
                    <a:p>
                      <a:r>
                        <a:rPr lang="en-US" sz="2200" baseline="0" dirty="0" smtClean="0"/>
                        <a:t>Y is outcome; X and Z are states of the world (context)</a:t>
                      </a:r>
                    </a:p>
                    <a:p>
                      <a:endParaRPr lang="en-US" sz="2200" baseline="0" dirty="0" smtClean="0"/>
                    </a:p>
                    <a:p>
                      <a:r>
                        <a:rPr lang="en-US" sz="2200" baseline="0" dirty="0" smtClean="0"/>
                        <a:t>Very rare</a:t>
                      </a:r>
                      <a:endParaRPr lang="en-US" sz="2200" dirty="0"/>
                    </a:p>
                  </a:txBody>
                  <a:tcPr marL="106934" marR="106934" marT="50408" marB="50408">
                    <a:solidFill>
                      <a:srgbClr val="92D050"/>
                    </a:solidFill>
                  </a:tcPr>
                </a:tc>
                <a:tc>
                  <a:txBody>
                    <a:bodyPr/>
                    <a:lstStyle/>
                    <a:p>
                      <a:r>
                        <a:rPr lang="en-US" sz="2200" dirty="0" smtClean="0"/>
                        <a:t>Benefits of</a:t>
                      </a:r>
                      <a:r>
                        <a:rPr lang="en-US" sz="2200" baseline="0" dirty="0" smtClean="0"/>
                        <a:t> infant stimulation (and so benefit Parent Training IF they adopt </a:t>
                      </a:r>
                      <a:r>
                        <a:rPr lang="en-US" sz="2200" baseline="0" dirty="0" err="1" smtClean="0"/>
                        <a:t>behaviour</a:t>
                      </a:r>
                      <a:r>
                        <a:rPr lang="en-US" sz="2200" baseline="0" dirty="0" smtClean="0"/>
                        <a:t>)</a:t>
                      </a:r>
                      <a:endParaRPr lang="en-US" sz="2200" dirty="0"/>
                    </a:p>
                  </a:txBody>
                  <a:tcPr marL="106934" marR="106934" marT="50408" marB="50408">
                    <a:solidFill>
                      <a:srgbClr val="92D050"/>
                    </a:solidFill>
                  </a:tcPr>
                </a:tc>
              </a:tr>
              <a:tr h="1108985">
                <a:tc vMerge="1">
                  <a:txBody>
                    <a:bodyPr/>
                    <a:lstStyle/>
                    <a:p>
                      <a:endParaRPr lang="en-US" sz="2000" dirty="0"/>
                    </a:p>
                  </a:txBody>
                  <a:tcPr>
                    <a:solidFill>
                      <a:srgbClr val="92D050"/>
                    </a:solidFill>
                  </a:tcPr>
                </a:tc>
                <a:tc vMerge="1">
                  <a:txBody>
                    <a:bodyPr/>
                    <a:lstStyle/>
                    <a:p>
                      <a:endParaRPr lang="en-US" dirty="0"/>
                    </a:p>
                  </a:txBody>
                  <a:tcPr/>
                </a:tc>
                <a:tc>
                  <a:txBody>
                    <a:bodyPr/>
                    <a:lstStyle/>
                    <a:p>
                      <a:r>
                        <a:rPr lang="en-US" sz="2200" dirty="0" smtClean="0"/>
                        <a:t>Supervision of food supplementation to avoid leakage and substitution</a:t>
                      </a:r>
                      <a:endParaRPr lang="en-US" sz="2200" dirty="0"/>
                    </a:p>
                  </a:txBody>
                  <a:tcPr marL="106934" marR="106934" marT="50408" marB="50408">
                    <a:solidFill>
                      <a:srgbClr val="92D050"/>
                    </a:solidFill>
                  </a:tcPr>
                </a:tc>
              </a:tr>
              <a:tr h="1108985">
                <a:tc rowSpan="2">
                  <a:txBody>
                    <a:bodyPr/>
                    <a:lstStyle/>
                    <a:p>
                      <a:r>
                        <a:rPr lang="en-US" sz="2200" dirty="0" smtClean="0"/>
                        <a:t>Transferable</a:t>
                      </a:r>
                      <a:endParaRPr lang="en-US" sz="2200" dirty="0"/>
                    </a:p>
                  </a:txBody>
                  <a:tcPr marL="106934" marR="106934" marT="50408" marB="50408">
                    <a:solidFill>
                      <a:srgbClr val="FFC000"/>
                    </a:solidFill>
                  </a:tcPr>
                </a:tc>
                <a:tc rowSpan="2">
                  <a:txBody>
                    <a:bodyPr/>
                    <a:lstStyle/>
                    <a:p>
                      <a:r>
                        <a:rPr lang="en-US" sz="2200" dirty="0" smtClean="0"/>
                        <a:t>A finding which can be transferred from one setting</a:t>
                      </a:r>
                      <a:r>
                        <a:rPr lang="en-US" sz="2200" baseline="0" dirty="0" smtClean="0"/>
                        <a:t> to another as key contextual factors are similar</a:t>
                      </a:r>
                    </a:p>
                    <a:p>
                      <a:r>
                        <a:rPr lang="en-US" sz="2200" baseline="0" dirty="0" smtClean="0"/>
                        <a:t>Non-transferable: </a:t>
                      </a:r>
                      <a:r>
                        <a:rPr lang="en-US" sz="2200" dirty="0" err="1" smtClean="0"/>
                        <a:t>Prob</a:t>
                      </a:r>
                      <a:r>
                        <a:rPr lang="en-US" sz="2200" dirty="0" smtClean="0"/>
                        <a:t>(Y</a:t>
                      </a:r>
                      <a:r>
                        <a:rPr lang="en-US" sz="2200" baseline="0" dirty="0" smtClean="0"/>
                        <a:t>|X)≠</a:t>
                      </a:r>
                      <a:r>
                        <a:rPr lang="en-US" sz="2200" baseline="0" dirty="0" err="1" smtClean="0"/>
                        <a:t>Prob</a:t>
                      </a:r>
                      <a:r>
                        <a:rPr lang="en-US" sz="2200" baseline="0" dirty="0" smtClean="0"/>
                        <a:t>(Y|Z)</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200" baseline="0" dirty="0" smtClean="0"/>
                        <a:t>Very common?</a:t>
                      </a:r>
                      <a:endParaRPr lang="en-US" sz="2200" dirty="0" smtClean="0"/>
                    </a:p>
                  </a:txBody>
                  <a:tcPr marL="106934" marR="106934" marT="50408" marB="50408">
                    <a:solidFill>
                      <a:srgbClr val="FFC000"/>
                    </a:solidFill>
                  </a:tcPr>
                </a:tc>
                <a:tc>
                  <a:txBody>
                    <a:bodyPr/>
                    <a:lstStyle/>
                    <a:p>
                      <a:r>
                        <a:rPr lang="en-US" sz="2200" dirty="0" smtClean="0"/>
                        <a:t>Not transferable: Nurse</a:t>
                      </a:r>
                      <a:r>
                        <a:rPr lang="en-US" sz="2200" baseline="0" dirty="0" smtClean="0"/>
                        <a:t> Family Partnership because of different context</a:t>
                      </a:r>
                      <a:endParaRPr lang="en-US" sz="2200" dirty="0"/>
                    </a:p>
                  </a:txBody>
                  <a:tcPr marL="106934" marR="106934" marT="50408" marB="50408">
                    <a:solidFill>
                      <a:srgbClr val="FFC000"/>
                    </a:solidFill>
                  </a:tcPr>
                </a:tc>
              </a:tr>
              <a:tr h="1344225">
                <a:tc vMerge="1">
                  <a:txBody>
                    <a:bodyPr/>
                    <a:lstStyle/>
                    <a:p>
                      <a:endParaRPr lang="en-US" sz="2000" dirty="0"/>
                    </a:p>
                  </a:txBody>
                  <a:tcPr>
                    <a:solidFill>
                      <a:srgbClr val="FFC000"/>
                    </a:solidFill>
                  </a:tcPr>
                </a:tc>
                <a:tc vMerge="1">
                  <a:txBody>
                    <a:bodyPr/>
                    <a:lstStyle/>
                    <a:p>
                      <a:endParaRPr lang="en-US" dirty="0"/>
                    </a:p>
                  </a:txBody>
                  <a:tcPr/>
                </a:tc>
                <a:tc>
                  <a:txBody>
                    <a:bodyPr/>
                    <a:lstStyle/>
                    <a:p>
                      <a:r>
                        <a:rPr lang="en-US" sz="2200" dirty="0" smtClean="0"/>
                        <a:t>Transferable: Conditional</a:t>
                      </a:r>
                      <a:r>
                        <a:rPr lang="en-US" sz="2200" baseline="0" dirty="0" smtClean="0"/>
                        <a:t> cash transfers for poor households</a:t>
                      </a:r>
                      <a:endParaRPr lang="en-US" sz="2200" dirty="0"/>
                    </a:p>
                  </a:txBody>
                  <a:tcPr marL="106934" marR="106934" marT="50408" marB="50408">
                    <a:solidFill>
                      <a:srgbClr val="FFC000"/>
                    </a:solidFill>
                  </a:tcPr>
                </a:tc>
              </a:tr>
            </a:tbl>
          </a:graphicData>
        </a:graphic>
      </p:graphicFrame>
    </p:spTree>
    <p:extLst>
      <p:ext uri="{BB962C8B-B14F-4D97-AF65-F5344CB8AC3E}">
        <p14:creationId xmlns:p14="http://schemas.microsoft.com/office/powerpoint/2010/main" val="31751407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0"/>
            <a:ext cx="7783830" cy="1260211"/>
          </a:xfrm>
        </p:spPr>
        <p:txBody>
          <a:bodyPr/>
          <a:lstStyle/>
          <a:p>
            <a:pPr algn="l"/>
            <a:r>
              <a:rPr lang="en-US" dirty="0" smtClean="0"/>
              <a:t>What I will talk about</a:t>
            </a:r>
            <a:endParaRPr lang="en-US" dirty="0"/>
          </a:p>
        </p:txBody>
      </p:sp>
      <p:sp>
        <p:nvSpPr>
          <p:cNvPr id="3" name="Content Placeholder 2"/>
          <p:cNvSpPr>
            <a:spLocks noGrp="1"/>
          </p:cNvSpPr>
          <p:nvPr>
            <p:ph idx="1"/>
          </p:nvPr>
        </p:nvSpPr>
        <p:spPr>
          <a:xfrm>
            <a:off x="267335" y="1344224"/>
            <a:ext cx="10426065" cy="3948660"/>
          </a:xfrm>
        </p:spPr>
        <p:txBody>
          <a:bodyPr/>
          <a:lstStyle/>
          <a:p>
            <a:r>
              <a:rPr lang="en-US" dirty="0" smtClean="0"/>
              <a:t>Examples of mid-level theory</a:t>
            </a:r>
          </a:p>
          <a:p>
            <a:r>
              <a:rPr lang="en-US" dirty="0" smtClean="0"/>
              <a:t>Focus on </a:t>
            </a:r>
            <a:r>
              <a:rPr lang="en-US" dirty="0" err="1" smtClean="0"/>
              <a:t>behaviour</a:t>
            </a:r>
            <a:r>
              <a:rPr lang="en-US" dirty="0" smtClean="0"/>
              <a:t> change</a:t>
            </a:r>
          </a:p>
          <a:p>
            <a:r>
              <a:rPr lang="en-US" dirty="0" smtClean="0"/>
              <a:t>ALL development interventions have a </a:t>
            </a:r>
            <a:r>
              <a:rPr lang="en-US" dirty="0" err="1" smtClean="0"/>
              <a:t>behaviour</a:t>
            </a:r>
            <a:r>
              <a:rPr lang="en-US" dirty="0" smtClean="0"/>
              <a:t> change component</a:t>
            </a:r>
          </a:p>
          <a:p>
            <a:r>
              <a:rPr lang="en-US" dirty="0" smtClean="0"/>
              <a:t>But here talk about hand washing and policy uptake of research findings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5609" y="4580210"/>
            <a:ext cx="1952099" cy="27290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827" y="168028"/>
            <a:ext cx="2428293" cy="101496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141" y="4956828"/>
            <a:ext cx="3682550" cy="2310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5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1497632"/>
              </p:ext>
            </p:extLst>
          </p:nvPr>
        </p:nvGraphicFramePr>
        <p:xfrm>
          <a:off x="252483" y="896784"/>
          <a:ext cx="10158730" cy="5851358"/>
        </p:xfrm>
        <a:graphic>
          <a:graphicData uri="http://schemas.openxmlformats.org/drawingml/2006/table">
            <a:tbl>
              <a:tblPr firstRow="1" bandRow="1">
                <a:tableStyleId>{5C22544A-7EE6-4342-B048-85BDC9FD1C3A}</a:tableStyleId>
              </a:tblPr>
              <a:tblGrid>
                <a:gridCol w="3222872"/>
                <a:gridCol w="3549615"/>
                <a:gridCol w="3386243"/>
              </a:tblGrid>
              <a:tr h="672110">
                <a:tc>
                  <a:txBody>
                    <a:bodyPr/>
                    <a:lstStyle/>
                    <a:p>
                      <a:r>
                        <a:rPr lang="en-US" sz="2000" dirty="0" smtClean="0"/>
                        <a:t>General theory</a:t>
                      </a:r>
                      <a:endParaRPr lang="en-US" sz="2000" dirty="0"/>
                    </a:p>
                  </a:txBody>
                  <a:tcPr marL="106934" marR="106934" marT="50408" marB="50408"/>
                </a:tc>
                <a:tc>
                  <a:txBody>
                    <a:bodyPr/>
                    <a:lstStyle/>
                    <a:p>
                      <a:r>
                        <a:rPr lang="en-US" sz="2000" dirty="0" smtClean="0"/>
                        <a:t>Mid level theory</a:t>
                      </a:r>
                      <a:endParaRPr lang="en-US" sz="2000" dirty="0"/>
                    </a:p>
                  </a:txBody>
                  <a:tcPr marL="106934" marR="106934" marT="50408" marB="50408"/>
                </a:tc>
                <a:tc>
                  <a:txBody>
                    <a:bodyPr/>
                    <a:lstStyle/>
                    <a:p>
                      <a:r>
                        <a:rPr lang="en-US" sz="2000" dirty="0" smtClean="0"/>
                        <a:t>Project-level</a:t>
                      </a:r>
                      <a:r>
                        <a:rPr lang="en-US" sz="2000" baseline="0" dirty="0" smtClean="0"/>
                        <a:t> theory</a:t>
                      </a:r>
                      <a:endParaRPr lang="en-US" sz="2000" dirty="0"/>
                    </a:p>
                  </a:txBody>
                  <a:tcPr marL="106934" marR="106934" marT="50408" marB="50408"/>
                </a:tc>
              </a:tr>
              <a:tr h="1613069">
                <a:tc>
                  <a:txBody>
                    <a:bodyPr/>
                    <a:lstStyle/>
                    <a:p>
                      <a:r>
                        <a:rPr lang="en-US" sz="2000" b="1" dirty="0" smtClean="0"/>
                        <a:t>Supply &amp; demand</a:t>
                      </a:r>
                      <a:endParaRPr lang="en-US" sz="2000" b="0" dirty="0" smtClean="0"/>
                    </a:p>
                    <a:p>
                      <a:r>
                        <a:rPr lang="en-US" sz="2000" b="0" i="1" dirty="0" smtClean="0"/>
                        <a:t>How the price</a:t>
                      </a:r>
                      <a:r>
                        <a:rPr lang="en-US" sz="2000" b="0" i="1" baseline="0" dirty="0" smtClean="0"/>
                        <a:t> mechanism clears the market for goods and services</a:t>
                      </a:r>
                    </a:p>
                    <a:p>
                      <a:endParaRPr lang="en-US" sz="2000" b="1" i="1" dirty="0" smtClean="0"/>
                    </a:p>
                  </a:txBody>
                  <a:tcPr marL="106934" marR="106934" marT="50408" marB="50408"/>
                </a:tc>
                <a:tc>
                  <a:txBody>
                    <a:bodyPr/>
                    <a:lstStyle/>
                    <a:p>
                      <a:r>
                        <a:rPr lang="en-US" sz="2000" b="1" dirty="0" smtClean="0"/>
                        <a:t>Price</a:t>
                      </a:r>
                      <a:r>
                        <a:rPr lang="en-US" sz="2000" b="1" baseline="0" dirty="0" smtClean="0"/>
                        <a:t> subsides</a:t>
                      </a:r>
                      <a:endParaRPr lang="en-US" sz="2000" b="0" baseline="0" dirty="0" smtClean="0"/>
                    </a:p>
                    <a:p>
                      <a:r>
                        <a:rPr lang="en-US" sz="2000" b="0" i="1" baseline="0" dirty="0" smtClean="0"/>
                        <a:t>Price subsidies increase use of the subsidized agricultural inputs</a:t>
                      </a:r>
                      <a:endParaRPr lang="en-US" sz="2000" b="1" i="1" dirty="0"/>
                    </a:p>
                  </a:txBody>
                  <a:tcPr marL="106934" marR="106934" marT="50408" marB="50408"/>
                </a:tc>
                <a:tc>
                  <a:txBody>
                    <a:bodyPr/>
                    <a:lstStyle/>
                    <a:p>
                      <a:r>
                        <a:rPr lang="en-US" sz="2000" i="1" dirty="0" smtClean="0"/>
                        <a:t>Fertilizer subsidies to increase use of fertilizer</a:t>
                      </a:r>
                      <a:r>
                        <a:rPr lang="en-US" sz="2000" i="1" baseline="0" dirty="0" smtClean="0"/>
                        <a:t> in low productivity settings</a:t>
                      </a:r>
                      <a:endParaRPr lang="en-US" sz="2000" i="1" dirty="0"/>
                    </a:p>
                  </a:txBody>
                  <a:tcPr marL="106934" marR="106934" marT="50408" marB="50408"/>
                </a:tc>
              </a:tr>
              <a:tr h="1915520">
                <a:tc>
                  <a:txBody>
                    <a:bodyPr/>
                    <a:lstStyle/>
                    <a:p>
                      <a:r>
                        <a:rPr lang="en-US" sz="2000" b="1" dirty="0" smtClean="0"/>
                        <a:t>Structuration</a:t>
                      </a:r>
                      <a:r>
                        <a:rPr lang="en-US" sz="2000" b="1" baseline="0" dirty="0" smtClean="0"/>
                        <a:t> theory</a:t>
                      </a:r>
                    </a:p>
                    <a:p>
                      <a:r>
                        <a:rPr lang="en-GB" sz="2000" i="1" kern="1200" dirty="0" smtClean="0">
                          <a:solidFill>
                            <a:schemeClr val="dk1"/>
                          </a:solidFill>
                          <a:effectLst/>
                          <a:latin typeface="+mn-lt"/>
                          <a:ea typeface="+mn-ea"/>
                          <a:cs typeface="+mn-cs"/>
                        </a:rPr>
                        <a:t>How social systems are reproduced through an interaction between structures and agents</a:t>
                      </a:r>
                    </a:p>
                    <a:p>
                      <a:endParaRPr lang="en-US" sz="2000" i="1" dirty="0"/>
                    </a:p>
                  </a:txBody>
                  <a:tcPr marL="106934" marR="106934" marT="50408" marB="50408"/>
                </a:tc>
                <a:tc>
                  <a:txBody>
                    <a:bodyPr/>
                    <a:lstStyle/>
                    <a:p>
                      <a:r>
                        <a:rPr lang="en-US" sz="2000" b="1" dirty="0" smtClean="0"/>
                        <a:t>Role conflict</a:t>
                      </a:r>
                    </a:p>
                    <a:p>
                      <a:r>
                        <a:rPr lang="en-GB" sz="2000" i="1" kern="1200" dirty="0" smtClean="0">
                          <a:solidFill>
                            <a:schemeClr val="dk1"/>
                          </a:solidFill>
                          <a:effectLst/>
                          <a:latin typeface="+mn-lt"/>
                          <a:ea typeface="+mn-ea"/>
                          <a:cs typeface="+mn-cs"/>
                        </a:rPr>
                        <a:t>Employment versus parenting: when incompatible demands are placed on people, complying with all of them will be difficult</a:t>
                      </a:r>
                      <a:endParaRPr lang="en-US" sz="2000" dirty="0"/>
                    </a:p>
                  </a:txBody>
                  <a:tcPr marL="106934" marR="106934" marT="50408" marB="50408"/>
                </a:tc>
                <a:tc>
                  <a:txBody>
                    <a:bodyPr/>
                    <a:lstStyle/>
                    <a:p>
                      <a:r>
                        <a:rPr lang="en-US" sz="2000" i="1" dirty="0" smtClean="0"/>
                        <a:t>Flexible working time to allow working parents</a:t>
                      </a:r>
                      <a:r>
                        <a:rPr lang="en-US" sz="2000" i="1" baseline="0" dirty="0" smtClean="0"/>
                        <a:t> to fulfill child care responsibilities</a:t>
                      </a:r>
                      <a:endParaRPr lang="en-US" sz="2000" i="1" dirty="0"/>
                    </a:p>
                  </a:txBody>
                  <a:tcPr marL="106934" marR="106934" marT="50408" marB="50408"/>
                </a:tc>
              </a:tr>
              <a:tr h="1613069">
                <a:tc>
                  <a:txBody>
                    <a:bodyPr/>
                    <a:lstStyle/>
                    <a:p>
                      <a:r>
                        <a:rPr lang="en-US" sz="2000" b="1" dirty="0" err="1" smtClean="0"/>
                        <a:t>Transtheoretical</a:t>
                      </a:r>
                      <a:r>
                        <a:rPr lang="en-US" sz="2000" b="1" baseline="0" dirty="0" smtClean="0"/>
                        <a:t> model of </a:t>
                      </a:r>
                      <a:r>
                        <a:rPr lang="en-US" sz="2000" b="1" baseline="0" dirty="0" err="1" smtClean="0"/>
                        <a:t>behaviour</a:t>
                      </a:r>
                      <a:r>
                        <a:rPr lang="en-US" sz="2000" b="1" baseline="0" dirty="0" smtClean="0"/>
                        <a:t> change</a:t>
                      </a:r>
                    </a:p>
                    <a:p>
                      <a:r>
                        <a:rPr lang="en-US" sz="2000" i="1" dirty="0" smtClean="0"/>
                        <a:t>The six</a:t>
                      </a:r>
                      <a:r>
                        <a:rPr lang="en-US" sz="2000" i="1" baseline="0" dirty="0" smtClean="0"/>
                        <a:t> stage process individuals pass through for successful </a:t>
                      </a:r>
                      <a:r>
                        <a:rPr lang="en-US" sz="2000" i="1" baseline="0" dirty="0" err="1" smtClean="0"/>
                        <a:t>behaviour</a:t>
                      </a:r>
                      <a:r>
                        <a:rPr lang="en-US" sz="2000" i="1" baseline="0" dirty="0" smtClean="0"/>
                        <a:t> change</a:t>
                      </a:r>
                      <a:endParaRPr lang="en-US" sz="2000" i="1" dirty="0"/>
                    </a:p>
                  </a:txBody>
                  <a:tcPr marL="106934" marR="106934" marT="50408" marB="50408"/>
                </a:tc>
                <a:tc>
                  <a:txBody>
                    <a:bodyPr/>
                    <a:lstStyle/>
                    <a:p>
                      <a:r>
                        <a:rPr lang="en-US" sz="2000" b="1" dirty="0" smtClean="0"/>
                        <a:t>Providing information</a:t>
                      </a:r>
                      <a:endParaRPr lang="en-US" sz="2000" b="0" dirty="0" smtClean="0"/>
                    </a:p>
                    <a:p>
                      <a:r>
                        <a:rPr lang="en-US" sz="2000" b="0" i="1" dirty="0" smtClean="0"/>
                        <a:t>Providing</a:t>
                      </a:r>
                      <a:r>
                        <a:rPr lang="en-US" sz="2000" b="0" i="1" baseline="0" dirty="0" smtClean="0"/>
                        <a:t> information on benefits or harms of health </a:t>
                      </a:r>
                      <a:r>
                        <a:rPr lang="en-US" sz="2000" b="0" i="1" baseline="0" dirty="0" err="1" smtClean="0"/>
                        <a:t>behaviours</a:t>
                      </a:r>
                      <a:r>
                        <a:rPr lang="en-US" sz="2000" b="0" i="1" baseline="0" dirty="0" smtClean="0"/>
                        <a:t> will support </a:t>
                      </a:r>
                      <a:r>
                        <a:rPr lang="en-US" sz="2000" b="0" i="1" baseline="0" dirty="0" err="1" smtClean="0"/>
                        <a:t>behaviour</a:t>
                      </a:r>
                      <a:r>
                        <a:rPr lang="en-US" sz="2000" b="0" i="1" baseline="0" dirty="0" smtClean="0"/>
                        <a:t> change</a:t>
                      </a:r>
                      <a:endParaRPr lang="en-US" sz="2000" b="1" i="1" dirty="0"/>
                    </a:p>
                  </a:txBody>
                  <a:tcPr marL="106934" marR="106934" marT="50408" marB="50408"/>
                </a:tc>
                <a:tc>
                  <a:txBody>
                    <a:bodyPr/>
                    <a:lstStyle/>
                    <a:p>
                      <a:r>
                        <a:rPr lang="en-US" sz="2000" i="1" dirty="0" smtClean="0"/>
                        <a:t>Public information campaigns to promote handwashing with soap</a:t>
                      </a:r>
                      <a:endParaRPr lang="en-US" sz="2000" i="1" dirty="0"/>
                    </a:p>
                  </a:txBody>
                  <a:tcPr marL="106934" marR="106934" marT="50408" marB="50408"/>
                </a:tc>
              </a:tr>
            </a:tbl>
          </a:graphicData>
        </a:graphic>
      </p:graphicFrame>
      <p:sp>
        <p:nvSpPr>
          <p:cNvPr id="3" name="TextBox 2"/>
          <p:cNvSpPr txBox="1"/>
          <p:nvPr/>
        </p:nvSpPr>
        <p:spPr>
          <a:xfrm>
            <a:off x="2298700" y="252041"/>
            <a:ext cx="7752715" cy="674711"/>
          </a:xfrm>
          <a:prstGeom prst="rect">
            <a:avLst/>
          </a:prstGeom>
          <a:noFill/>
        </p:spPr>
        <p:txBody>
          <a:bodyPr wrap="square" lIns="104306" tIns="52153" rIns="104306" bIns="52153" rtlCol="0">
            <a:spAutoFit/>
          </a:bodyPr>
          <a:lstStyle/>
          <a:p>
            <a:r>
              <a:rPr lang="en-US" sz="3700" dirty="0"/>
              <a:t>Three examples of mid-level theory</a:t>
            </a:r>
            <a:endParaRPr lang="en-US" sz="3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0" y="6430994"/>
            <a:ext cx="2160958" cy="903221"/>
          </a:xfrm>
          <a:prstGeom prst="rect">
            <a:avLst/>
          </a:prstGeom>
        </p:spPr>
      </p:pic>
    </p:spTree>
    <p:extLst>
      <p:ext uri="{BB962C8B-B14F-4D97-AF65-F5344CB8AC3E}">
        <p14:creationId xmlns:p14="http://schemas.microsoft.com/office/powerpoint/2010/main" val="4250917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358335"/>
              </p:ext>
            </p:extLst>
          </p:nvPr>
        </p:nvGraphicFramePr>
        <p:xfrm>
          <a:off x="241300" y="1647031"/>
          <a:ext cx="10158730" cy="3909995"/>
        </p:xfrm>
        <a:graphic>
          <a:graphicData uri="http://schemas.openxmlformats.org/drawingml/2006/table">
            <a:tbl>
              <a:tblPr firstRow="1" bandRow="1">
                <a:tableStyleId>{5C22544A-7EE6-4342-B048-85BDC9FD1C3A}</a:tableStyleId>
              </a:tblPr>
              <a:tblGrid>
                <a:gridCol w="3222872"/>
                <a:gridCol w="3549615"/>
                <a:gridCol w="3386243"/>
              </a:tblGrid>
              <a:tr h="672110">
                <a:tc>
                  <a:txBody>
                    <a:bodyPr/>
                    <a:lstStyle/>
                    <a:p>
                      <a:r>
                        <a:rPr lang="en-US" sz="2000" dirty="0" smtClean="0"/>
                        <a:t>General theory</a:t>
                      </a:r>
                      <a:endParaRPr lang="en-US" sz="2000" dirty="0"/>
                    </a:p>
                  </a:txBody>
                  <a:tcPr marL="106934" marR="106934" marT="50408" marB="50408"/>
                </a:tc>
                <a:tc>
                  <a:txBody>
                    <a:bodyPr/>
                    <a:lstStyle/>
                    <a:p>
                      <a:r>
                        <a:rPr lang="en-US" sz="2000" dirty="0" smtClean="0"/>
                        <a:t>Mid level theory</a:t>
                      </a:r>
                      <a:endParaRPr lang="en-US" sz="2000" dirty="0"/>
                    </a:p>
                  </a:txBody>
                  <a:tcPr marL="106934" marR="106934" marT="50408" marB="50408"/>
                </a:tc>
                <a:tc>
                  <a:txBody>
                    <a:bodyPr/>
                    <a:lstStyle/>
                    <a:p>
                      <a:r>
                        <a:rPr lang="en-US" sz="2000" dirty="0" smtClean="0"/>
                        <a:t>Project-level</a:t>
                      </a:r>
                      <a:r>
                        <a:rPr lang="en-US" sz="2000" baseline="0" dirty="0" smtClean="0"/>
                        <a:t> theory</a:t>
                      </a:r>
                      <a:endParaRPr lang="en-US" sz="2000" dirty="0"/>
                    </a:p>
                  </a:txBody>
                  <a:tcPr marL="106934" marR="106934" marT="50408" marB="50408"/>
                </a:tc>
              </a:tr>
              <a:tr h="1613069">
                <a:tc>
                  <a:txBody>
                    <a:bodyPr/>
                    <a:lstStyle/>
                    <a:p>
                      <a:r>
                        <a:rPr lang="en-US" sz="2000" b="1" dirty="0" smtClean="0"/>
                        <a:t>Supply &amp; demand</a:t>
                      </a:r>
                      <a:endParaRPr lang="en-US" sz="2000" b="0" dirty="0" smtClean="0"/>
                    </a:p>
                    <a:p>
                      <a:r>
                        <a:rPr lang="en-US" sz="2000" b="0" i="1" dirty="0" smtClean="0"/>
                        <a:t>How the price</a:t>
                      </a:r>
                      <a:r>
                        <a:rPr lang="en-US" sz="2000" b="0" i="1" baseline="0" dirty="0" smtClean="0"/>
                        <a:t> mechanism clears the market for goods and services</a:t>
                      </a:r>
                    </a:p>
                    <a:p>
                      <a:endParaRPr lang="en-US" sz="2000" b="1" i="1" dirty="0" smtClean="0"/>
                    </a:p>
                  </a:txBody>
                  <a:tcPr marL="106934" marR="106934" marT="50408" marB="50408"/>
                </a:tc>
                <a:tc>
                  <a:txBody>
                    <a:bodyPr/>
                    <a:lstStyle/>
                    <a:p>
                      <a:r>
                        <a:rPr lang="en-US" sz="2000" b="1" dirty="0" smtClean="0"/>
                        <a:t>Price</a:t>
                      </a:r>
                      <a:r>
                        <a:rPr lang="en-US" sz="2000" b="1" baseline="0" dirty="0" smtClean="0"/>
                        <a:t> subsides</a:t>
                      </a:r>
                      <a:endParaRPr lang="en-US" sz="2000" b="0" baseline="0" dirty="0" smtClean="0"/>
                    </a:p>
                    <a:p>
                      <a:r>
                        <a:rPr lang="en-US" sz="2000" b="0" i="1" baseline="0" dirty="0" smtClean="0"/>
                        <a:t>Price subsidies increase use of the subsidized agricultural inputs</a:t>
                      </a:r>
                      <a:endParaRPr lang="en-US" sz="2000" b="1" i="1" dirty="0"/>
                    </a:p>
                  </a:txBody>
                  <a:tcPr marL="106934" marR="106934" marT="50408" marB="50408"/>
                </a:tc>
                <a:tc>
                  <a:txBody>
                    <a:bodyPr/>
                    <a:lstStyle/>
                    <a:p>
                      <a:r>
                        <a:rPr lang="en-US" sz="2000" i="1" dirty="0" smtClean="0"/>
                        <a:t>Fertilizer subsidies to increase use of fertilizer</a:t>
                      </a:r>
                      <a:r>
                        <a:rPr lang="en-US" sz="2000" i="1" baseline="0" dirty="0" smtClean="0"/>
                        <a:t> in low productivity settings</a:t>
                      </a:r>
                      <a:endParaRPr lang="en-US" sz="2000" i="1" dirty="0"/>
                    </a:p>
                  </a:txBody>
                  <a:tcPr marL="106934" marR="106934" marT="50408" marB="50408"/>
                </a:tc>
              </a:tr>
              <a:tr h="1613069">
                <a:tc>
                  <a:txBody>
                    <a:bodyPr/>
                    <a:lstStyle/>
                    <a:p>
                      <a:endParaRPr lang="en-US" sz="2000" b="1" i="1" dirty="0" smtClean="0"/>
                    </a:p>
                  </a:txBody>
                  <a:tcPr marL="106934" marR="106934" marT="50408" marB="50408"/>
                </a:tc>
                <a:tc>
                  <a:txBody>
                    <a:bodyPr/>
                    <a:lstStyle/>
                    <a:p>
                      <a:endParaRPr lang="en-US" sz="2000" b="1" i="1" dirty="0"/>
                    </a:p>
                  </a:txBody>
                  <a:tcPr marL="106934" marR="106934" marT="50408" marB="50408"/>
                </a:tc>
                <a:tc>
                  <a:txBody>
                    <a:bodyPr/>
                    <a:lstStyle/>
                    <a:p>
                      <a:endParaRPr lang="en-US" sz="2000" i="1" dirty="0"/>
                    </a:p>
                  </a:txBody>
                  <a:tcPr marL="106934" marR="106934" marT="50408" marB="50408"/>
                </a:tc>
              </a:tr>
            </a:tbl>
          </a:graphicData>
        </a:graphic>
      </p:graphicFrame>
      <p:sp>
        <p:nvSpPr>
          <p:cNvPr id="3" name="TextBox 2"/>
          <p:cNvSpPr txBox="1"/>
          <p:nvPr/>
        </p:nvSpPr>
        <p:spPr>
          <a:xfrm>
            <a:off x="2298700" y="252041"/>
            <a:ext cx="7752715" cy="674711"/>
          </a:xfrm>
          <a:prstGeom prst="rect">
            <a:avLst/>
          </a:prstGeom>
          <a:noFill/>
        </p:spPr>
        <p:txBody>
          <a:bodyPr wrap="square" lIns="104306" tIns="52153" rIns="104306" bIns="52153" rtlCol="0">
            <a:spAutoFit/>
          </a:bodyPr>
          <a:lstStyle/>
          <a:p>
            <a:r>
              <a:rPr lang="en-US" sz="3700" dirty="0" smtClean="0"/>
              <a:t>Example: fill in for your intervention</a:t>
            </a:r>
            <a:endParaRPr lang="en-US" sz="3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0" y="6430994"/>
            <a:ext cx="2160958" cy="903221"/>
          </a:xfrm>
          <a:prstGeom prst="rect">
            <a:avLst/>
          </a:prstGeom>
        </p:spPr>
      </p:pic>
    </p:spTree>
    <p:extLst>
      <p:ext uri="{BB962C8B-B14F-4D97-AF65-F5344CB8AC3E}">
        <p14:creationId xmlns:p14="http://schemas.microsoft.com/office/powerpoint/2010/main" val="854092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Price elasticities: cost is not always the binding constraint</a:t>
            </a:r>
            <a:endParaRPr lang="en-US" dirty="0"/>
          </a:p>
        </p:txBody>
      </p:sp>
      <p:sp>
        <p:nvSpPr>
          <p:cNvPr id="5" name="Content Placeholder 4"/>
          <p:cNvSpPr>
            <a:spLocks noGrp="1"/>
          </p:cNvSpPr>
          <p:nvPr>
            <p:ph sz="half" idx="2"/>
          </p:nvPr>
        </p:nvSpPr>
        <p:spPr>
          <a:xfrm>
            <a:off x="4188249" y="1764294"/>
            <a:ext cx="5792258" cy="1428239"/>
          </a:xfrm>
        </p:spPr>
        <p:txBody>
          <a:bodyPr>
            <a:normAutofit fontScale="62500" lnSpcReduction="20000"/>
          </a:bodyPr>
          <a:lstStyle/>
          <a:p>
            <a:pPr marL="0" indent="0">
              <a:buNone/>
            </a:pPr>
            <a:r>
              <a:rPr lang="en-GB" altLang="en-US" sz="3900" dirty="0"/>
              <a:t>Free male circumcision: 25% if free down to just 10% with partial </a:t>
            </a:r>
            <a:r>
              <a:rPr lang="en-GB" altLang="en-US" sz="3900" dirty="0"/>
              <a:t>subsidy. So price makes a difference, but even if free most uncircumcised men don’t change behaviour</a:t>
            </a:r>
            <a:endParaRPr lang="en-GB" altLang="en-US" dirty="0"/>
          </a:p>
          <a:p>
            <a:pPr marL="0" indent="0">
              <a:buNone/>
            </a:pPr>
            <a:endParaRPr lang="en-US"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7022" y="1596267"/>
            <a:ext cx="3932115" cy="26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904" y="3360561"/>
            <a:ext cx="4047766" cy="2184365"/>
          </a:xfrm>
          <a:prstGeom prst="rect">
            <a:avLst/>
          </a:prstGeom>
        </p:spPr>
      </p:pic>
      <p:sp>
        <p:nvSpPr>
          <p:cNvPr id="8" name="TextBox 7"/>
          <p:cNvSpPr txBox="1"/>
          <p:nvPr/>
        </p:nvSpPr>
        <p:spPr>
          <a:xfrm>
            <a:off x="6772487" y="3360561"/>
            <a:ext cx="2851573" cy="1875040"/>
          </a:xfrm>
          <a:prstGeom prst="rect">
            <a:avLst/>
          </a:prstGeom>
          <a:noFill/>
        </p:spPr>
        <p:txBody>
          <a:bodyPr wrap="square" lIns="104306" tIns="52153" rIns="104306" bIns="52153" rtlCol="0">
            <a:spAutoFit/>
          </a:bodyPr>
          <a:lstStyle/>
          <a:p>
            <a:r>
              <a:rPr lang="en-US" sz="2300" dirty="0"/>
              <a:t>Subsidized pensions limited impact on pension enrolment. But opt out rather than opt in has huge impact</a:t>
            </a:r>
            <a:endParaRPr lang="en-US" sz="23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6430994"/>
            <a:ext cx="2160958" cy="90322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008" y="5498391"/>
            <a:ext cx="4319043" cy="21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 y="5542065"/>
            <a:ext cx="3701006" cy="1875040"/>
          </a:xfrm>
          <a:prstGeom prst="rect">
            <a:avLst/>
          </a:prstGeom>
          <a:noFill/>
        </p:spPr>
        <p:txBody>
          <a:bodyPr wrap="square" lIns="104306" tIns="52153" rIns="104306" bIns="52153" rtlCol="0">
            <a:spAutoFit/>
          </a:bodyPr>
          <a:lstStyle/>
          <a:p>
            <a:r>
              <a:rPr lang="en-US" sz="2300" dirty="0"/>
              <a:t>Fertilizer subsidy may not increase uptake if inadequate knowledge, lack market for produce or lack complementary inputs</a:t>
            </a:r>
            <a:endParaRPr lang="en-US" sz="2300" dirty="0"/>
          </a:p>
        </p:txBody>
      </p:sp>
    </p:spTree>
    <p:extLst>
      <p:ext uri="{BB962C8B-B14F-4D97-AF65-F5344CB8AC3E}">
        <p14:creationId xmlns:p14="http://schemas.microsoft.com/office/powerpoint/2010/main" val="14764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56447" y="168029"/>
            <a:ext cx="9624060" cy="789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chemeClr val="bg1"/>
                </a:solidFill>
              </a:rPr>
              <a:t>The theory of change</a:t>
            </a:r>
          </a:p>
        </p:txBody>
      </p:sp>
      <p:pic>
        <p:nvPicPr>
          <p:cNvPr id="921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4670" y="1512253"/>
            <a:ext cx="9534948" cy="5124856"/>
          </a:xfrm>
        </p:spPr>
      </p:pic>
      <p:sp>
        <p:nvSpPr>
          <p:cNvPr id="5" name="Oval Callout 4"/>
          <p:cNvSpPr/>
          <p:nvPr/>
        </p:nvSpPr>
        <p:spPr>
          <a:xfrm rot="4771120">
            <a:off x="4227456" y="631356"/>
            <a:ext cx="5086350" cy="55249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9221" name="TextBox 3"/>
          <p:cNvSpPr txBox="1">
            <a:spLocks noChangeArrowheads="1"/>
          </p:cNvSpPr>
          <p:nvPr/>
        </p:nvSpPr>
        <p:spPr bwMode="auto">
          <a:xfrm>
            <a:off x="4633807" y="1848309"/>
            <a:ext cx="4544695" cy="293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600"/>
              <a:t>Right target group for nutritional counselling</a:t>
            </a:r>
          </a:p>
        </p:txBody>
      </p:sp>
      <p:sp>
        <p:nvSpPr>
          <p:cNvPr id="6" name="Explosion 2 5"/>
          <p:cNvSpPr/>
          <p:nvPr/>
        </p:nvSpPr>
        <p:spPr>
          <a:xfrm>
            <a:off x="891117" y="2268379"/>
            <a:ext cx="6505152" cy="529288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7" name="TextBox 6"/>
          <p:cNvSpPr txBox="1">
            <a:spLocks noChangeArrowheads="1"/>
          </p:cNvSpPr>
          <p:nvPr/>
        </p:nvSpPr>
        <p:spPr bwMode="auto">
          <a:xfrm>
            <a:off x="2673350" y="4032673"/>
            <a:ext cx="2762462" cy="204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100">
                <a:solidFill>
                  <a:schemeClr val="bg1"/>
                </a:solidFill>
              </a:rPr>
              <a:t>PARTICIPATION RATES WERE UP TO 30% LOWER FOR WOMEN LIVING WITH THEIR MOTHER-IN-LAW</a:t>
            </a:r>
          </a:p>
        </p:txBody>
      </p:sp>
    </p:spTree>
    <p:extLst>
      <p:ext uri="{BB962C8B-B14F-4D97-AF65-F5344CB8AC3E}">
        <p14:creationId xmlns:p14="http://schemas.microsoft.com/office/powerpoint/2010/main" val="261261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419" y="25060"/>
            <a:ext cx="3208020" cy="873395"/>
          </a:xfrm>
        </p:spPr>
        <p:txBody>
          <a:bodyPr>
            <a:normAutofit fontScale="90000"/>
          </a:bodyPr>
          <a:lstStyle/>
          <a:p>
            <a:pPr algn="l"/>
            <a:r>
              <a:rPr lang="en-US" dirty="0" smtClean="0"/>
              <a:t>A story from </a:t>
            </a:r>
            <a:r>
              <a:rPr lang="en-US" dirty="0" err="1" smtClean="0"/>
              <a:t>Quora</a:t>
            </a:r>
            <a:endParaRPr lang="en-US" dirty="0"/>
          </a:p>
        </p:txBody>
      </p:sp>
      <p:sp>
        <p:nvSpPr>
          <p:cNvPr id="3" name="Content Placeholder 2"/>
          <p:cNvSpPr>
            <a:spLocks noGrp="1"/>
          </p:cNvSpPr>
          <p:nvPr>
            <p:ph sz="half" idx="1"/>
          </p:nvPr>
        </p:nvSpPr>
        <p:spPr>
          <a:xfrm>
            <a:off x="2962963" y="732631"/>
            <a:ext cx="6059593" cy="1176196"/>
          </a:xfrm>
        </p:spPr>
        <p:txBody>
          <a:bodyPr>
            <a:normAutofit/>
          </a:bodyPr>
          <a:lstStyle/>
          <a:p>
            <a:pPr marL="0" indent="0">
              <a:buNone/>
            </a:pPr>
            <a:r>
              <a:rPr lang="en-US" sz="2700" dirty="0"/>
              <a:t>I was obese, under conditioned          and drinking quite a bit</a:t>
            </a:r>
            <a:endParaRPr lang="en-US" sz="27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41827" y="1"/>
            <a:ext cx="2851573" cy="1858810"/>
          </a:xfrm>
        </p:spPr>
      </p:pic>
      <p:sp>
        <p:nvSpPr>
          <p:cNvPr id="6" name="TextBox 5"/>
          <p:cNvSpPr txBox="1"/>
          <p:nvPr/>
        </p:nvSpPr>
        <p:spPr>
          <a:xfrm>
            <a:off x="445559" y="2016337"/>
            <a:ext cx="7663603" cy="1521097"/>
          </a:xfrm>
          <a:prstGeom prst="rect">
            <a:avLst/>
          </a:prstGeom>
          <a:noFill/>
        </p:spPr>
        <p:txBody>
          <a:bodyPr wrap="square" lIns="104306" tIns="52153" rIns="104306" bIns="52153" rtlCol="0">
            <a:spAutoFit/>
          </a:bodyPr>
          <a:lstStyle/>
          <a:p>
            <a:r>
              <a:rPr lang="en-US" sz="2300" i="1" dirty="0"/>
              <a:t>My Dad was becoming less mobile from years of being overweight. He would no longer visit my kids because he was unable to climb stairs. This was a big wake up call for me.   It took me 6-8 months contemplating how to start…</a:t>
            </a:r>
            <a:endParaRPr lang="en-US" sz="23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162" y="6099419"/>
            <a:ext cx="2584238" cy="146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90959" y="6562940"/>
            <a:ext cx="4288499" cy="1074821"/>
          </a:xfrm>
          <a:prstGeom prst="rect">
            <a:avLst/>
          </a:prstGeom>
          <a:noFill/>
        </p:spPr>
        <p:txBody>
          <a:bodyPr wrap="square" lIns="104306" tIns="52153" rIns="104306" bIns="52153" rtlCol="0">
            <a:spAutoFit/>
          </a:bodyPr>
          <a:lstStyle/>
          <a:p>
            <a:r>
              <a:rPr lang="en-US" dirty="0" smtClean="0"/>
              <a:t>I look forward to going to work out. I miss being at the gym on rest days… I know I in a fitness </a:t>
            </a:r>
            <a:r>
              <a:rPr lang="en-US" dirty="0" err="1" smtClean="0"/>
              <a:t>programme</a:t>
            </a:r>
            <a:r>
              <a:rPr lang="en-US" dirty="0" smtClean="0"/>
              <a:t> for life</a:t>
            </a:r>
            <a:endParaRPr lang="en-US" dirty="0"/>
          </a:p>
        </p:txBody>
      </p:sp>
      <p:sp>
        <p:nvSpPr>
          <p:cNvPr id="8" name="TextBox 7"/>
          <p:cNvSpPr txBox="1"/>
          <p:nvPr/>
        </p:nvSpPr>
        <p:spPr>
          <a:xfrm>
            <a:off x="3642439" y="5288728"/>
            <a:ext cx="4437018" cy="1074821"/>
          </a:xfrm>
          <a:prstGeom prst="rect">
            <a:avLst/>
          </a:prstGeom>
          <a:noFill/>
        </p:spPr>
        <p:txBody>
          <a:bodyPr wrap="square" lIns="104306" tIns="52153" rIns="104306" bIns="52153" rtlCol="0">
            <a:spAutoFit/>
          </a:bodyPr>
          <a:lstStyle/>
          <a:p>
            <a:r>
              <a:rPr lang="en-US" i="1" dirty="0" smtClean="0"/>
              <a:t>I made a commitment to go to </a:t>
            </a:r>
            <a:r>
              <a:rPr lang="en-US" i="1" dirty="0" err="1" smtClean="0"/>
              <a:t>crossfit</a:t>
            </a:r>
            <a:r>
              <a:rPr lang="en-US" i="1" dirty="0" smtClean="0"/>
              <a:t> 4 days a week for the first 30-60 days with no excuses</a:t>
            </a:r>
            <a:endParaRPr lang="en-US" i="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8727"/>
            <a:ext cx="3553327" cy="157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38680" y="3533512"/>
            <a:ext cx="5346700" cy="1721152"/>
          </a:xfrm>
          <a:prstGeom prst="rect">
            <a:avLst/>
          </a:prstGeom>
          <a:noFill/>
        </p:spPr>
        <p:txBody>
          <a:bodyPr wrap="square" lIns="104306" tIns="52153" rIns="104306" bIns="52153" rtlCol="0">
            <a:spAutoFit/>
          </a:bodyPr>
          <a:lstStyle/>
          <a:p>
            <a:r>
              <a:rPr lang="en-US" dirty="0" smtClean="0"/>
              <a:t>I looked at what my husband was doing and checked out some gyms nearby…</a:t>
            </a:r>
          </a:p>
          <a:p>
            <a:endParaRPr lang="en-US" dirty="0"/>
          </a:p>
          <a:p>
            <a:r>
              <a:rPr lang="en-US" dirty="0" smtClean="0"/>
              <a:t>I joined a ‘Stay Mobile’ fitness class 3 days a week</a:t>
            </a: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712" y="3398040"/>
            <a:ext cx="3341688" cy="17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00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8142821"/>
              </p:ext>
            </p:extLst>
          </p:nvPr>
        </p:nvGraphicFramePr>
        <p:xfrm>
          <a:off x="356447" y="1848309"/>
          <a:ext cx="9891395" cy="5309687"/>
        </p:xfrm>
        <a:graphic>
          <a:graphicData uri="http://schemas.openxmlformats.org/drawingml/2006/table">
            <a:tbl>
              <a:tblPr firstRow="1" bandRow="1">
                <a:tableStyleId>{5C22544A-7EE6-4342-B048-85BDC9FD1C3A}</a:tableStyleId>
              </a:tblPr>
              <a:tblGrid>
                <a:gridCol w="3029797"/>
                <a:gridCol w="6861598"/>
              </a:tblGrid>
              <a:tr h="504084">
                <a:tc>
                  <a:txBody>
                    <a:bodyPr/>
                    <a:lstStyle/>
                    <a:p>
                      <a:r>
                        <a:rPr lang="en-US" sz="2600" dirty="0" smtClean="0"/>
                        <a:t>Stage</a:t>
                      </a:r>
                      <a:endParaRPr lang="en-US" sz="2600" dirty="0"/>
                    </a:p>
                  </a:txBody>
                  <a:tcPr marL="106934" marR="106934" marT="50408" marB="50408"/>
                </a:tc>
                <a:tc>
                  <a:txBody>
                    <a:bodyPr/>
                    <a:lstStyle/>
                    <a:p>
                      <a:r>
                        <a:rPr lang="en-US" sz="2600" dirty="0" smtClean="0"/>
                        <a:t>Definition</a:t>
                      </a:r>
                      <a:endParaRPr lang="en-US" sz="2600" dirty="0"/>
                    </a:p>
                  </a:txBody>
                  <a:tcPr marL="106934" marR="106934" marT="50408" marB="50408"/>
                </a:tc>
              </a:tr>
              <a:tr h="504084">
                <a:tc>
                  <a:txBody>
                    <a:bodyPr/>
                    <a:lstStyle/>
                    <a:p>
                      <a:r>
                        <a:rPr lang="en-US" sz="2600" dirty="0" smtClean="0"/>
                        <a:t>Pre-contemplation</a:t>
                      </a:r>
                      <a:endParaRPr lang="en-US" sz="2600" dirty="0"/>
                    </a:p>
                  </a:txBody>
                  <a:tcPr marL="106934" marR="106934" marT="50408" marB="50408"/>
                </a:tc>
                <a:tc>
                  <a:txBody>
                    <a:bodyPr/>
                    <a:lstStyle/>
                    <a:p>
                      <a:r>
                        <a:rPr lang="en-US" sz="2600" dirty="0" smtClean="0"/>
                        <a:t>Not seriously thinking changing </a:t>
                      </a:r>
                      <a:r>
                        <a:rPr lang="en-US" sz="2600" dirty="0" err="1" smtClean="0"/>
                        <a:t>behaviour</a:t>
                      </a:r>
                      <a:r>
                        <a:rPr lang="en-US" sz="2600" dirty="0" smtClean="0"/>
                        <a:t> </a:t>
                      </a:r>
                      <a:endParaRPr lang="en-US" sz="2600" dirty="0"/>
                    </a:p>
                  </a:txBody>
                  <a:tcPr marL="106934" marR="106934" marT="50408" marB="50408"/>
                </a:tc>
              </a:tr>
              <a:tr h="1310619">
                <a:tc>
                  <a:txBody>
                    <a:bodyPr/>
                    <a:lstStyle/>
                    <a:p>
                      <a:r>
                        <a:rPr lang="en-US" sz="2600" dirty="0" smtClean="0"/>
                        <a:t>Contemplation</a:t>
                      </a:r>
                    </a:p>
                  </a:txBody>
                  <a:tcPr marL="106934" marR="106934" marT="50408" marB="50408"/>
                </a:tc>
                <a:tc>
                  <a:txBody>
                    <a:bodyPr/>
                    <a:lstStyle/>
                    <a:p>
                      <a:r>
                        <a:rPr lang="en-US" sz="2600" dirty="0" smtClean="0"/>
                        <a:t>Seriously thinking about changing </a:t>
                      </a:r>
                      <a:r>
                        <a:rPr lang="en-US" sz="2600" dirty="0" err="1" smtClean="0"/>
                        <a:t>behaviour</a:t>
                      </a:r>
                      <a:r>
                        <a:rPr lang="en-US" sz="2600" dirty="0" smtClean="0"/>
                        <a:t> in the next 6 months + but not within the next 30 days + no attempt in the past year</a:t>
                      </a:r>
                      <a:endParaRPr lang="en-US" sz="2600" dirty="0"/>
                    </a:p>
                  </a:txBody>
                  <a:tcPr marL="106934" marR="106934" marT="50408" marB="50408"/>
                </a:tc>
              </a:tr>
              <a:tr h="907352">
                <a:tc>
                  <a:txBody>
                    <a:bodyPr/>
                    <a:lstStyle/>
                    <a:p>
                      <a:r>
                        <a:rPr lang="en-US" sz="2600" dirty="0" smtClean="0"/>
                        <a:t>Preparation</a:t>
                      </a:r>
                      <a:endParaRPr lang="en-US" sz="2600" dirty="0"/>
                    </a:p>
                  </a:txBody>
                  <a:tcPr marL="106934" marR="106934" marT="50408" marB="50408"/>
                </a:tc>
                <a:tc>
                  <a:txBody>
                    <a:bodyPr/>
                    <a:lstStyle/>
                    <a:p>
                      <a:r>
                        <a:rPr lang="en-US" sz="2600" dirty="0" smtClean="0"/>
                        <a:t>Seriously thinking about changing </a:t>
                      </a:r>
                      <a:r>
                        <a:rPr lang="en-US" sz="2600" dirty="0" err="1" smtClean="0"/>
                        <a:t>behaviour</a:t>
                      </a:r>
                      <a:r>
                        <a:rPr lang="en-US" sz="2600" dirty="0" smtClean="0"/>
                        <a:t> in the next 30 days </a:t>
                      </a:r>
                      <a:endParaRPr lang="en-US" sz="2600" dirty="0"/>
                    </a:p>
                  </a:txBody>
                  <a:tcPr marL="106934" marR="106934" marT="50408" marB="50408"/>
                </a:tc>
              </a:tr>
              <a:tr h="504084">
                <a:tc>
                  <a:txBody>
                    <a:bodyPr/>
                    <a:lstStyle/>
                    <a:p>
                      <a:r>
                        <a:rPr lang="en-US" sz="2600" dirty="0" smtClean="0"/>
                        <a:t>Action</a:t>
                      </a:r>
                      <a:endParaRPr lang="en-US" sz="2600" dirty="0"/>
                    </a:p>
                  </a:txBody>
                  <a:tcPr marL="106934" marR="106934" marT="50408" marB="50408"/>
                </a:tc>
                <a:tc>
                  <a:txBody>
                    <a:bodyPr/>
                    <a:lstStyle/>
                    <a:p>
                      <a:r>
                        <a:rPr lang="en-US" sz="2600" dirty="0" smtClean="0"/>
                        <a:t>First 6 months of</a:t>
                      </a:r>
                      <a:r>
                        <a:rPr lang="en-US" sz="2600" baseline="0" dirty="0" smtClean="0"/>
                        <a:t> change</a:t>
                      </a:r>
                      <a:endParaRPr lang="en-US" sz="2600" dirty="0"/>
                    </a:p>
                  </a:txBody>
                  <a:tcPr marL="106934" marR="106934" marT="50408" marB="50408"/>
                </a:tc>
              </a:tr>
              <a:tr h="672112">
                <a:tc>
                  <a:txBody>
                    <a:bodyPr/>
                    <a:lstStyle/>
                    <a:p>
                      <a:r>
                        <a:rPr lang="en-US" sz="2600" dirty="0" smtClean="0"/>
                        <a:t>Maintenance</a:t>
                      </a:r>
                      <a:endParaRPr lang="en-US" sz="2600" dirty="0"/>
                    </a:p>
                  </a:txBody>
                  <a:tcPr marL="106934" marR="106934" marT="50408" marB="50408"/>
                </a:tc>
                <a:tc>
                  <a:txBody>
                    <a:bodyPr/>
                    <a:lstStyle/>
                    <a:p>
                      <a:r>
                        <a:rPr lang="en-US" sz="2600" dirty="0" smtClean="0"/>
                        <a:t>Change</a:t>
                      </a:r>
                      <a:r>
                        <a:rPr lang="en-US" sz="2600" baseline="0" dirty="0" smtClean="0"/>
                        <a:t> </a:t>
                      </a:r>
                      <a:r>
                        <a:rPr lang="en-US" sz="2600" dirty="0" smtClean="0"/>
                        <a:t>beyond 6 months </a:t>
                      </a:r>
                      <a:endParaRPr lang="en-US" sz="2600" dirty="0"/>
                    </a:p>
                  </a:txBody>
                  <a:tcPr marL="106934" marR="106934" marT="50408" marB="50408"/>
                </a:tc>
              </a:tr>
              <a:tr h="907352">
                <a:tc>
                  <a:txBody>
                    <a:bodyPr/>
                    <a:lstStyle/>
                    <a:p>
                      <a:r>
                        <a:rPr lang="en-US" sz="2600" dirty="0" smtClean="0"/>
                        <a:t>Termination</a:t>
                      </a:r>
                      <a:endParaRPr lang="en-US" sz="2600" dirty="0"/>
                    </a:p>
                  </a:txBody>
                  <a:tcPr marL="106934" marR="106934" marT="50408" marB="50408"/>
                </a:tc>
                <a:tc>
                  <a:txBody>
                    <a:bodyPr/>
                    <a:lstStyle/>
                    <a:p>
                      <a:r>
                        <a:rPr lang="en-US" sz="2600" dirty="0" smtClean="0"/>
                        <a:t>Complete absence of temptation for previous </a:t>
                      </a:r>
                      <a:r>
                        <a:rPr lang="en-US" sz="2600" dirty="0" err="1" smtClean="0"/>
                        <a:t>behaviour</a:t>
                      </a:r>
                      <a:r>
                        <a:rPr lang="en-US" sz="2600" dirty="0" smtClean="0"/>
                        <a:t> </a:t>
                      </a:r>
                      <a:endParaRPr lang="en-US" sz="2600" dirty="0"/>
                    </a:p>
                  </a:txBody>
                  <a:tcPr marL="106934" marR="106934" marT="50408" marB="50408"/>
                </a:tc>
              </a:tr>
            </a:tbl>
          </a:graphicData>
        </a:graphic>
      </p:graphicFrame>
      <p:sp>
        <p:nvSpPr>
          <p:cNvPr id="3" name="TextBox 2"/>
          <p:cNvSpPr txBox="1"/>
          <p:nvPr/>
        </p:nvSpPr>
        <p:spPr>
          <a:xfrm>
            <a:off x="267335" y="420069"/>
            <a:ext cx="10247842" cy="1244098"/>
          </a:xfrm>
          <a:prstGeom prst="rect">
            <a:avLst/>
          </a:prstGeom>
          <a:noFill/>
        </p:spPr>
        <p:txBody>
          <a:bodyPr wrap="square" lIns="104306" tIns="52153" rIns="104306" bIns="52153" rtlCol="0">
            <a:spAutoFit/>
          </a:bodyPr>
          <a:lstStyle/>
          <a:p>
            <a:r>
              <a:rPr lang="en-US" sz="3700" dirty="0"/>
              <a:t>This story illustrates the </a:t>
            </a:r>
            <a:r>
              <a:rPr lang="en-US" sz="3700" dirty="0" err="1"/>
              <a:t>t</a:t>
            </a:r>
            <a:r>
              <a:rPr lang="en-US" sz="3700" dirty="0" err="1"/>
              <a:t>ranstheoretical</a:t>
            </a:r>
            <a:r>
              <a:rPr lang="en-US" sz="3700" dirty="0"/>
              <a:t> model of </a:t>
            </a:r>
            <a:r>
              <a:rPr lang="en-US" sz="3700" dirty="0" err="1"/>
              <a:t>behaviour</a:t>
            </a:r>
            <a:r>
              <a:rPr lang="en-US" sz="3700" dirty="0"/>
              <a:t> change: six stages of </a:t>
            </a:r>
            <a:r>
              <a:rPr lang="en-US" sz="3700" dirty="0" err="1"/>
              <a:t>behaviour</a:t>
            </a:r>
            <a:r>
              <a:rPr lang="en-US" sz="3700" dirty="0"/>
              <a:t> change</a:t>
            </a:r>
            <a:endParaRPr lang="en-US" sz="3700" dirty="0"/>
          </a:p>
        </p:txBody>
      </p:sp>
    </p:spTree>
    <p:extLst>
      <p:ext uri="{BB962C8B-B14F-4D97-AF65-F5344CB8AC3E}">
        <p14:creationId xmlns:p14="http://schemas.microsoft.com/office/powerpoint/2010/main" val="25300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3208020" cy="873395"/>
          </a:xfrm>
        </p:spPr>
        <p:txBody>
          <a:bodyPr>
            <a:normAutofit fontScale="90000"/>
          </a:bodyPr>
          <a:lstStyle/>
          <a:p>
            <a:pPr algn="l"/>
            <a:r>
              <a:rPr lang="en-US" dirty="0" smtClean="0"/>
              <a:t>A story from </a:t>
            </a:r>
            <a:r>
              <a:rPr lang="en-US" dirty="0" err="1" smtClean="0"/>
              <a:t>Quora</a:t>
            </a:r>
            <a:endParaRPr lang="en-US" dirty="0"/>
          </a:p>
        </p:txBody>
      </p:sp>
      <p:sp>
        <p:nvSpPr>
          <p:cNvPr id="3" name="Content Placeholder 2"/>
          <p:cNvSpPr>
            <a:spLocks noGrp="1"/>
          </p:cNvSpPr>
          <p:nvPr>
            <p:ph sz="half" idx="1"/>
          </p:nvPr>
        </p:nvSpPr>
        <p:spPr>
          <a:xfrm>
            <a:off x="2762462" y="1008169"/>
            <a:ext cx="6059593" cy="1176196"/>
          </a:xfrm>
        </p:spPr>
        <p:txBody>
          <a:bodyPr>
            <a:normAutofit/>
          </a:bodyPr>
          <a:lstStyle/>
          <a:p>
            <a:pPr marL="0" indent="0">
              <a:buNone/>
            </a:pPr>
            <a:r>
              <a:rPr lang="en-US" sz="2700" dirty="0"/>
              <a:t>I was obese, under conditioned          and drinking quite a bit</a:t>
            </a:r>
            <a:endParaRPr lang="en-US" sz="27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41827" y="336057"/>
            <a:ext cx="2851573" cy="1858810"/>
          </a:xfrm>
        </p:spPr>
      </p:pic>
      <p:sp>
        <p:nvSpPr>
          <p:cNvPr id="6" name="TextBox 5"/>
          <p:cNvSpPr txBox="1"/>
          <p:nvPr/>
        </p:nvSpPr>
        <p:spPr>
          <a:xfrm>
            <a:off x="445559" y="2016337"/>
            <a:ext cx="7663603" cy="1521097"/>
          </a:xfrm>
          <a:prstGeom prst="rect">
            <a:avLst/>
          </a:prstGeom>
          <a:noFill/>
        </p:spPr>
        <p:txBody>
          <a:bodyPr wrap="square" lIns="104306" tIns="52153" rIns="104306" bIns="52153" rtlCol="0">
            <a:spAutoFit/>
          </a:bodyPr>
          <a:lstStyle/>
          <a:p>
            <a:r>
              <a:rPr lang="en-US" sz="2300" i="1" dirty="0"/>
              <a:t>My Dad was becoming less mobile from years of being overweight. He would no longer visit my kids because he was unable to climb stairs. This was a big wake up call for me.   It took me 6-8 months contemplating how to start…</a:t>
            </a:r>
            <a:endParaRPr lang="en-US" sz="23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162" y="6099419"/>
            <a:ext cx="2584238" cy="146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90959" y="6562940"/>
            <a:ext cx="4288499" cy="1074821"/>
          </a:xfrm>
          <a:prstGeom prst="rect">
            <a:avLst/>
          </a:prstGeom>
          <a:noFill/>
        </p:spPr>
        <p:txBody>
          <a:bodyPr wrap="square" lIns="104306" tIns="52153" rIns="104306" bIns="52153" rtlCol="0">
            <a:spAutoFit/>
          </a:bodyPr>
          <a:lstStyle/>
          <a:p>
            <a:r>
              <a:rPr lang="en-US" dirty="0" smtClean="0"/>
              <a:t>I look forward to going to work out. I miss being at the gym on rest days… I know I in a fitness </a:t>
            </a:r>
            <a:r>
              <a:rPr lang="en-US" dirty="0" err="1" smtClean="0"/>
              <a:t>programme</a:t>
            </a:r>
            <a:r>
              <a:rPr lang="en-US" dirty="0" smtClean="0"/>
              <a:t> for life</a:t>
            </a:r>
            <a:endParaRPr lang="en-US" dirty="0"/>
          </a:p>
        </p:txBody>
      </p:sp>
      <p:sp>
        <p:nvSpPr>
          <p:cNvPr id="8" name="TextBox 7"/>
          <p:cNvSpPr txBox="1"/>
          <p:nvPr/>
        </p:nvSpPr>
        <p:spPr>
          <a:xfrm>
            <a:off x="3642439" y="5288728"/>
            <a:ext cx="4437018" cy="1074821"/>
          </a:xfrm>
          <a:prstGeom prst="rect">
            <a:avLst/>
          </a:prstGeom>
          <a:noFill/>
        </p:spPr>
        <p:txBody>
          <a:bodyPr wrap="square" lIns="104306" tIns="52153" rIns="104306" bIns="52153" rtlCol="0">
            <a:spAutoFit/>
          </a:bodyPr>
          <a:lstStyle/>
          <a:p>
            <a:r>
              <a:rPr lang="en-US" i="1" dirty="0" smtClean="0"/>
              <a:t>I made a commitment to go to </a:t>
            </a:r>
            <a:r>
              <a:rPr lang="en-US" i="1" dirty="0" err="1" smtClean="0"/>
              <a:t>crossfit</a:t>
            </a:r>
            <a:r>
              <a:rPr lang="en-US" i="1" dirty="0" smtClean="0"/>
              <a:t> 4 days a week for the first 30-60 days with no excuses</a:t>
            </a:r>
            <a:endParaRPr lang="en-US" i="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8727"/>
            <a:ext cx="3553327" cy="157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38680" y="3533512"/>
            <a:ext cx="5346700" cy="1721152"/>
          </a:xfrm>
          <a:prstGeom prst="rect">
            <a:avLst/>
          </a:prstGeom>
          <a:noFill/>
        </p:spPr>
        <p:txBody>
          <a:bodyPr wrap="square" lIns="104306" tIns="52153" rIns="104306" bIns="52153" rtlCol="0">
            <a:spAutoFit/>
          </a:bodyPr>
          <a:lstStyle/>
          <a:p>
            <a:r>
              <a:rPr lang="en-US" dirty="0" smtClean="0"/>
              <a:t>I looked at what my husband was doing and checked out some gyms nearby…</a:t>
            </a:r>
          </a:p>
          <a:p>
            <a:endParaRPr lang="en-US" dirty="0"/>
          </a:p>
          <a:p>
            <a:r>
              <a:rPr lang="en-US" dirty="0" smtClean="0"/>
              <a:t>I joined a ‘Stay Mobile’ fitness class 3 days a week</a:t>
            </a: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712" y="3398040"/>
            <a:ext cx="3341688" cy="17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77360" y="528489"/>
            <a:ext cx="3564467" cy="520823"/>
          </a:xfrm>
          <a:prstGeom prst="rect">
            <a:avLst/>
          </a:prstGeom>
          <a:noFill/>
        </p:spPr>
        <p:txBody>
          <a:bodyPr wrap="square" lIns="104306" tIns="52153" rIns="104306" bIns="52153" rtlCol="0">
            <a:spAutoFit/>
          </a:bodyPr>
          <a:lstStyle/>
          <a:p>
            <a:r>
              <a:rPr lang="en-US" sz="2700" dirty="0">
                <a:solidFill>
                  <a:srgbClr val="FF0000"/>
                </a:solidFill>
              </a:rPr>
              <a:t>Pre-contemplation</a:t>
            </a:r>
            <a:endParaRPr lang="en-US" sz="2700" dirty="0">
              <a:solidFill>
                <a:srgbClr val="FF0000"/>
              </a:solidFill>
            </a:endParaRPr>
          </a:p>
        </p:txBody>
      </p:sp>
      <p:sp>
        <p:nvSpPr>
          <p:cNvPr id="13" name="TextBox 12"/>
          <p:cNvSpPr txBox="1"/>
          <p:nvPr/>
        </p:nvSpPr>
        <p:spPr>
          <a:xfrm>
            <a:off x="8109162" y="2604436"/>
            <a:ext cx="2450571" cy="520823"/>
          </a:xfrm>
          <a:prstGeom prst="rect">
            <a:avLst/>
          </a:prstGeom>
          <a:noFill/>
        </p:spPr>
        <p:txBody>
          <a:bodyPr wrap="square" lIns="104306" tIns="52153" rIns="104306" bIns="52153" rtlCol="0">
            <a:spAutoFit/>
          </a:bodyPr>
          <a:lstStyle/>
          <a:p>
            <a:r>
              <a:rPr lang="en-US" sz="2700" dirty="0">
                <a:solidFill>
                  <a:srgbClr val="FF0000"/>
                </a:solidFill>
              </a:rPr>
              <a:t>C</a:t>
            </a:r>
            <a:r>
              <a:rPr lang="en-US" sz="2700" dirty="0">
                <a:solidFill>
                  <a:srgbClr val="FF0000"/>
                </a:solidFill>
              </a:rPr>
              <a:t>ontemplation</a:t>
            </a:r>
            <a:endParaRPr lang="en-US" sz="2700" dirty="0">
              <a:solidFill>
                <a:srgbClr val="FF0000"/>
              </a:solidFill>
            </a:endParaRPr>
          </a:p>
        </p:txBody>
      </p:sp>
      <p:sp>
        <p:nvSpPr>
          <p:cNvPr id="10" name="TextBox 9"/>
          <p:cNvSpPr txBox="1"/>
          <p:nvPr/>
        </p:nvSpPr>
        <p:spPr>
          <a:xfrm>
            <a:off x="267335" y="3612604"/>
            <a:ext cx="1960457" cy="520823"/>
          </a:xfrm>
          <a:prstGeom prst="rect">
            <a:avLst/>
          </a:prstGeom>
          <a:noFill/>
        </p:spPr>
        <p:txBody>
          <a:bodyPr wrap="square" lIns="104306" tIns="52153" rIns="104306" bIns="52153" rtlCol="0">
            <a:spAutoFit/>
          </a:bodyPr>
          <a:lstStyle/>
          <a:p>
            <a:r>
              <a:rPr lang="en-US" sz="2700" dirty="0">
                <a:solidFill>
                  <a:srgbClr val="FF0000"/>
                </a:solidFill>
              </a:rPr>
              <a:t>Preparation</a:t>
            </a:r>
            <a:endParaRPr lang="en-US" sz="2700" dirty="0">
              <a:solidFill>
                <a:srgbClr val="FF0000"/>
              </a:solidFill>
            </a:endParaRPr>
          </a:p>
        </p:txBody>
      </p:sp>
      <p:sp>
        <p:nvSpPr>
          <p:cNvPr id="15" name="TextBox 14"/>
          <p:cNvSpPr txBox="1"/>
          <p:nvPr/>
        </p:nvSpPr>
        <p:spPr>
          <a:xfrm>
            <a:off x="445558" y="4375929"/>
            <a:ext cx="1336675" cy="520823"/>
          </a:xfrm>
          <a:prstGeom prst="rect">
            <a:avLst/>
          </a:prstGeom>
          <a:noFill/>
        </p:spPr>
        <p:txBody>
          <a:bodyPr wrap="square" lIns="104306" tIns="52153" rIns="104306" bIns="52153" rtlCol="0">
            <a:spAutoFit/>
          </a:bodyPr>
          <a:lstStyle/>
          <a:p>
            <a:r>
              <a:rPr lang="en-US" sz="2700" dirty="0">
                <a:solidFill>
                  <a:srgbClr val="FF0000"/>
                </a:solidFill>
              </a:rPr>
              <a:t>Action</a:t>
            </a:r>
            <a:endParaRPr lang="en-US" sz="2700" dirty="0">
              <a:solidFill>
                <a:srgbClr val="FF0000"/>
              </a:solidFill>
            </a:endParaRPr>
          </a:p>
        </p:txBody>
      </p:sp>
      <p:sp>
        <p:nvSpPr>
          <p:cNvPr id="16" name="TextBox 15"/>
          <p:cNvSpPr txBox="1"/>
          <p:nvPr/>
        </p:nvSpPr>
        <p:spPr>
          <a:xfrm>
            <a:off x="8042328" y="5376899"/>
            <a:ext cx="2517405" cy="520823"/>
          </a:xfrm>
          <a:prstGeom prst="rect">
            <a:avLst/>
          </a:prstGeom>
          <a:noFill/>
        </p:spPr>
        <p:txBody>
          <a:bodyPr wrap="square" lIns="104306" tIns="52153" rIns="104306" bIns="52153" rtlCol="0">
            <a:spAutoFit/>
          </a:bodyPr>
          <a:lstStyle/>
          <a:p>
            <a:r>
              <a:rPr lang="en-US" sz="2700" dirty="0">
                <a:solidFill>
                  <a:srgbClr val="FF0000"/>
                </a:solidFill>
              </a:rPr>
              <a:t>Maintenance</a:t>
            </a:r>
            <a:endParaRPr lang="en-US" sz="2700" dirty="0">
              <a:solidFill>
                <a:srgbClr val="FF0000"/>
              </a:solidFill>
            </a:endParaRPr>
          </a:p>
        </p:txBody>
      </p:sp>
      <p:sp>
        <p:nvSpPr>
          <p:cNvPr id="17" name="TextBox 16"/>
          <p:cNvSpPr txBox="1"/>
          <p:nvPr/>
        </p:nvSpPr>
        <p:spPr>
          <a:xfrm>
            <a:off x="1514898" y="7024252"/>
            <a:ext cx="2127540" cy="520823"/>
          </a:xfrm>
          <a:prstGeom prst="rect">
            <a:avLst/>
          </a:prstGeom>
          <a:noFill/>
        </p:spPr>
        <p:txBody>
          <a:bodyPr wrap="square" lIns="104306" tIns="52153" rIns="104306" bIns="52153" rtlCol="0">
            <a:spAutoFit/>
          </a:bodyPr>
          <a:lstStyle/>
          <a:p>
            <a:r>
              <a:rPr lang="en-US" sz="2700" dirty="0">
                <a:solidFill>
                  <a:srgbClr val="FF0000"/>
                </a:solidFill>
              </a:rPr>
              <a:t>Termination</a:t>
            </a:r>
            <a:endParaRPr lang="en-US" sz="2700" dirty="0">
              <a:solidFill>
                <a:srgbClr val="FF0000"/>
              </a:solidFill>
            </a:endParaRPr>
          </a:p>
        </p:txBody>
      </p:sp>
    </p:spTree>
    <p:extLst>
      <p:ext uri="{BB962C8B-B14F-4D97-AF65-F5344CB8AC3E}">
        <p14:creationId xmlns:p14="http://schemas.microsoft.com/office/powerpoint/2010/main" val="23722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0" grpId="0"/>
      <p:bldP spid="15" grpId="0"/>
      <p:bldP spid="16"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4670" y="1008169"/>
            <a:ext cx="9624060" cy="5746210"/>
          </a:xfrm>
        </p:spPr>
        <p:txBody>
          <a:bodyPr>
            <a:normAutofit/>
          </a:bodyPr>
          <a:lstStyle/>
          <a:p>
            <a:pPr marL="0" indent="0">
              <a:buNone/>
            </a:pPr>
            <a:r>
              <a:rPr lang="en-US" dirty="0" err="1" smtClean="0"/>
              <a:t>Transtheoretic</a:t>
            </a:r>
            <a:r>
              <a:rPr lang="en-US" dirty="0" smtClean="0"/>
              <a:t> model provides a good framework for mid-level theory approach to </a:t>
            </a:r>
            <a:r>
              <a:rPr lang="en-US" dirty="0" err="1" smtClean="0"/>
              <a:t>behaviour</a:t>
            </a:r>
            <a:r>
              <a:rPr lang="en-US" dirty="0" smtClean="0"/>
              <a:t> change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 </a:t>
            </a:r>
            <a:r>
              <a:rPr lang="en-US" dirty="0" smtClean="0"/>
              <a:t>key insight is that the different stages of the process require different interventions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574" y="2459719"/>
            <a:ext cx="7128933" cy="286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97" y="6553095"/>
            <a:ext cx="2160958" cy="903221"/>
          </a:xfrm>
          <a:prstGeom prst="rect">
            <a:avLst/>
          </a:prstGeom>
        </p:spPr>
      </p:pic>
    </p:spTree>
    <p:extLst>
      <p:ext uri="{BB962C8B-B14F-4D97-AF65-F5344CB8AC3E}">
        <p14:creationId xmlns:p14="http://schemas.microsoft.com/office/powerpoint/2010/main" val="8467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7" y="0"/>
            <a:ext cx="6594262" cy="1092182"/>
          </a:xfrm>
        </p:spPr>
        <p:txBody>
          <a:bodyPr/>
          <a:lstStyle/>
          <a:p>
            <a:r>
              <a:rPr lang="en-US" dirty="0" smtClean="0"/>
              <a:t>Pre-contemplation</a:t>
            </a:r>
            <a:endParaRPr lang="en-US" dirty="0"/>
          </a:p>
        </p:txBody>
      </p:sp>
      <p:sp>
        <p:nvSpPr>
          <p:cNvPr id="3" name="Content Placeholder 2"/>
          <p:cNvSpPr>
            <a:spLocks noGrp="1"/>
          </p:cNvSpPr>
          <p:nvPr>
            <p:ph idx="1"/>
          </p:nvPr>
        </p:nvSpPr>
        <p:spPr>
          <a:xfrm>
            <a:off x="445559" y="1092183"/>
            <a:ext cx="5792258" cy="3528589"/>
          </a:xfrm>
        </p:spPr>
        <p:txBody>
          <a:bodyPr>
            <a:normAutofit/>
          </a:bodyPr>
          <a:lstStyle/>
          <a:p>
            <a:pPr marL="0" indent="0">
              <a:buNone/>
            </a:pPr>
            <a:r>
              <a:rPr lang="en-US" dirty="0" smtClean="0"/>
              <a:t>Mid-level theory: Exposure to information on benefits of handwashing with soap (harms from not doing so) will lead people to consider changing </a:t>
            </a:r>
            <a:r>
              <a:rPr lang="en-US" dirty="0" err="1" smtClean="0"/>
              <a:t>behaviour</a:t>
            </a:r>
            <a:r>
              <a:rPr lang="en-US" dirty="0" smtClean="0"/>
              <a:t> (transition from pre-contemplation to contemplation)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9745">
            <a:off x="7773690" y="150908"/>
            <a:ext cx="2450571" cy="32935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6382">
            <a:off x="6763203" y="3010582"/>
            <a:ext cx="2951824" cy="19953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36" y="4761873"/>
            <a:ext cx="4099135" cy="217903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64153">
            <a:off x="4754113" y="4152544"/>
            <a:ext cx="2279907" cy="27932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3832" y="4757870"/>
            <a:ext cx="2094124" cy="2390487"/>
          </a:xfrm>
          <a:prstGeom prst="rect">
            <a:avLst/>
          </a:prstGeom>
        </p:spPr>
      </p:pic>
    </p:spTree>
    <p:extLst>
      <p:ext uri="{BB962C8B-B14F-4D97-AF65-F5344CB8AC3E}">
        <p14:creationId xmlns:p14="http://schemas.microsoft.com/office/powerpoint/2010/main" val="924549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7" y="0"/>
            <a:ext cx="6594262" cy="1092182"/>
          </a:xfrm>
        </p:spPr>
        <p:txBody>
          <a:bodyPr/>
          <a:lstStyle/>
          <a:p>
            <a:r>
              <a:rPr lang="en-US" dirty="0" smtClean="0"/>
              <a:t>Pre-contemplation</a:t>
            </a:r>
            <a:endParaRPr lang="en-US" dirty="0"/>
          </a:p>
        </p:txBody>
      </p:sp>
      <p:sp>
        <p:nvSpPr>
          <p:cNvPr id="3" name="Content Placeholder 2"/>
          <p:cNvSpPr>
            <a:spLocks noGrp="1"/>
          </p:cNvSpPr>
          <p:nvPr>
            <p:ph idx="1"/>
          </p:nvPr>
        </p:nvSpPr>
        <p:spPr>
          <a:xfrm>
            <a:off x="445559" y="1092183"/>
            <a:ext cx="5792258" cy="3528589"/>
          </a:xfrm>
        </p:spPr>
        <p:txBody>
          <a:bodyPr>
            <a:normAutofit/>
          </a:bodyPr>
          <a:lstStyle/>
          <a:p>
            <a:pPr marL="0" indent="0">
              <a:buNone/>
            </a:pPr>
            <a:r>
              <a:rPr lang="en-US" dirty="0" smtClean="0"/>
              <a:t>Mid-level theory: Community engagement in identifying sanitation-related problems and solutions can change social norms regarding handwashing and open defecation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705" y="1428239"/>
            <a:ext cx="4307064" cy="243640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93" y="4536758"/>
            <a:ext cx="4945698" cy="26111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8008" y="4368730"/>
            <a:ext cx="4312614" cy="3045509"/>
          </a:xfrm>
          <a:prstGeom prst="rect">
            <a:avLst/>
          </a:prstGeom>
        </p:spPr>
      </p:pic>
    </p:spTree>
    <p:extLst>
      <p:ext uri="{BB962C8B-B14F-4D97-AF65-F5344CB8AC3E}">
        <p14:creationId xmlns:p14="http://schemas.microsoft.com/office/powerpoint/2010/main" val="287453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Pre-contemplation</a:t>
            </a:r>
          </a:p>
        </p:txBody>
      </p:sp>
      <p:sp>
        <p:nvSpPr>
          <p:cNvPr id="4" name="Text Placeholder 3"/>
          <p:cNvSpPr>
            <a:spLocks noGrp="1"/>
          </p:cNvSpPr>
          <p:nvPr>
            <p:ph type="body" idx="1"/>
          </p:nvPr>
        </p:nvSpPr>
        <p:spPr>
          <a:xfrm>
            <a:off x="534670" y="1692534"/>
            <a:ext cx="4724775" cy="407818"/>
          </a:xfrm>
        </p:spPr>
        <p:txBody>
          <a:bodyPr>
            <a:normAutofit fontScale="92500" lnSpcReduction="10000"/>
          </a:bodyPr>
          <a:lstStyle/>
          <a:p>
            <a:r>
              <a:rPr lang="en-US" dirty="0" smtClean="0"/>
              <a:t>Interventions</a:t>
            </a:r>
            <a:endParaRPr lang="en-US" dirty="0"/>
          </a:p>
        </p:txBody>
      </p:sp>
      <p:sp>
        <p:nvSpPr>
          <p:cNvPr id="5" name="Content Placeholder 4"/>
          <p:cNvSpPr>
            <a:spLocks noGrp="1"/>
          </p:cNvSpPr>
          <p:nvPr>
            <p:ph sz="half" idx="2"/>
          </p:nvPr>
        </p:nvSpPr>
        <p:spPr>
          <a:xfrm>
            <a:off x="534670" y="2274505"/>
            <a:ext cx="4724775" cy="4356478"/>
          </a:xfrm>
        </p:spPr>
        <p:txBody>
          <a:bodyPr>
            <a:normAutofit/>
          </a:bodyPr>
          <a:lstStyle/>
          <a:p>
            <a:r>
              <a:rPr lang="en-US" dirty="0" smtClean="0"/>
              <a:t>Public information (posters, media)</a:t>
            </a:r>
          </a:p>
          <a:p>
            <a:r>
              <a:rPr lang="en-US" dirty="0" smtClean="0"/>
              <a:t>Community meetings (awareness raising)</a:t>
            </a:r>
          </a:p>
          <a:p>
            <a:r>
              <a:rPr lang="en-US" dirty="0" smtClean="0"/>
              <a:t>Community influencers (community and religious leaders, TV stars)</a:t>
            </a:r>
          </a:p>
          <a:p>
            <a:r>
              <a:rPr lang="en-US" dirty="0" smtClean="0"/>
              <a:t>Entertainment based (street theatre, soap operas, movies)</a:t>
            </a:r>
          </a:p>
          <a:p>
            <a:r>
              <a:rPr lang="en-US" dirty="0" smtClean="0"/>
              <a:t>School-based</a:t>
            </a:r>
            <a:endParaRPr lang="en-US" dirty="0"/>
          </a:p>
        </p:txBody>
      </p:sp>
      <p:sp>
        <p:nvSpPr>
          <p:cNvPr id="6" name="Text Placeholder 5"/>
          <p:cNvSpPr>
            <a:spLocks noGrp="1"/>
          </p:cNvSpPr>
          <p:nvPr>
            <p:ph type="body" sz="quarter" idx="3"/>
          </p:nvPr>
        </p:nvSpPr>
        <p:spPr>
          <a:xfrm>
            <a:off x="5432099" y="1512254"/>
            <a:ext cx="4726631" cy="504084"/>
          </a:xfrm>
        </p:spPr>
        <p:txBody>
          <a:bodyPr>
            <a:normAutofit/>
          </a:bodyPr>
          <a:lstStyle/>
          <a:p>
            <a:r>
              <a:rPr lang="en-US" dirty="0" smtClean="0"/>
              <a:t>Indicators</a:t>
            </a:r>
            <a:endParaRPr lang="en-US" dirty="0"/>
          </a:p>
        </p:txBody>
      </p:sp>
      <p:sp>
        <p:nvSpPr>
          <p:cNvPr id="7" name="Content Placeholder 6"/>
          <p:cNvSpPr>
            <a:spLocks noGrp="1"/>
          </p:cNvSpPr>
          <p:nvPr>
            <p:ph sz="quarter" idx="4"/>
          </p:nvPr>
        </p:nvSpPr>
        <p:spPr>
          <a:xfrm>
            <a:off x="5432099" y="2397901"/>
            <a:ext cx="4726631" cy="1550759"/>
          </a:xfrm>
        </p:spPr>
        <p:txBody>
          <a:bodyPr/>
          <a:lstStyle/>
          <a:p>
            <a:r>
              <a:rPr lang="en-US" dirty="0" smtClean="0"/>
              <a:t>Social norms</a:t>
            </a:r>
          </a:p>
          <a:p>
            <a:r>
              <a:rPr lang="en-US" dirty="0" smtClean="0"/>
              <a:t>Attitudes &amp; beliefs</a:t>
            </a: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23" y="6385067"/>
            <a:ext cx="2160958" cy="90322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492" y="4872814"/>
            <a:ext cx="2884990" cy="203734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7823">
            <a:off x="5822514" y="4915273"/>
            <a:ext cx="1753906" cy="2451937"/>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720" y="0"/>
            <a:ext cx="2138680" cy="302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3112" y="3444575"/>
            <a:ext cx="3357369" cy="2016337"/>
          </a:xfrm>
          <a:prstGeom prst="rect">
            <a:avLst/>
          </a:prstGeom>
        </p:spPr>
      </p:pic>
    </p:spTree>
    <p:extLst>
      <p:ext uri="{BB962C8B-B14F-4D97-AF65-F5344CB8AC3E}">
        <p14:creationId xmlns:p14="http://schemas.microsoft.com/office/powerpoint/2010/main" val="27401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6" y="0"/>
            <a:ext cx="7529936" cy="1092182"/>
          </a:xfrm>
        </p:spPr>
        <p:txBody>
          <a:bodyPr>
            <a:normAutofit/>
          </a:bodyPr>
          <a:lstStyle/>
          <a:p>
            <a:r>
              <a:rPr lang="en-US" dirty="0" smtClean="0"/>
              <a:t>Contemplation and planning</a:t>
            </a:r>
            <a:endParaRPr lang="en-US" dirty="0"/>
          </a:p>
        </p:txBody>
      </p:sp>
      <p:sp>
        <p:nvSpPr>
          <p:cNvPr id="3" name="Content Placeholder 2"/>
          <p:cNvSpPr>
            <a:spLocks noGrp="1"/>
          </p:cNvSpPr>
          <p:nvPr>
            <p:ph idx="1"/>
          </p:nvPr>
        </p:nvSpPr>
        <p:spPr>
          <a:xfrm>
            <a:off x="445558" y="957677"/>
            <a:ext cx="6594263" cy="3528589"/>
          </a:xfrm>
        </p:spPr>
        <p:txBody>
          <a:bodyPr>
            <a:normAutofit/>
          </a:bodyPr>
          <a:lstStyle/>
          <a:p>
            <a:pPr marL="0" indent="0">
              <a:buNone/>
            </a:pPr>
            <a:r>
              <a:rPr lang="en-US" dirty="0" smtClean="0"/>
              <a:t>Mid-level theory: Providing information on when and how to carry out handwashing with soap will improve knowledge of correct practice (using soap, frequency and duration)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817" y="3595567"/>
            <a:ext cx="4425879" cy="40544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603" y="0"/>
            <a:ext cx="2985241" cy="36460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42520"/>
            <a:ext cx="2671121" cy="333552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355" y="4486267"/>
            <a:ext cx="2499720" cy="3048029"/>
          </a:xfrm>
          <a:prstGeom prst="rect">
            <a:avLst/>
          </a:prstGeom>
        </p:spPr>
      </p:pic>
    </p:spTree>
    <p:extLst>
      <p:ext uri="{BB962C8B-B14F-4D97-AF65-F5344CB8AC3E}">
        <p14:creationId xmlns:p14="http://schemas.microsoft.com/office/powerpoint/2010/main" val="290339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100" dirty="0"/>
              <a:t>Contemplation and preparation</a:t>
            </a:r>
            <a:endParaRPr lang="en-US" sz="4100" dirty="0"/>
          </a:p>
        </p:txBody>
      </p:sp>
      <p:sp>
        <p:nvSpPr>
          <p:cNvPr id="4" name="Text Placeholder 3"/>
          <p:cNvSpPr>
            <a:spLocks noGrp="1"/>
          </p:cNvSpPr>
          <p:nvPr>
            <p:ph type="body" idx="1"/>
          </p:nvPr>
        </p:nvSpPr>
        <p:spPr>
          <a:xfrm>
            <a:off x="534670" y="1692534"/>
            <a:ext cx="4724775" cy="407818"/>
          </a:xfrm>
        </p:spPr>
        <p:txBody>
          <a:bodyPr>
            <a:normAutofit fontScale="92500" lnSpcReduction="10000"/>
          </a:bodyPr>
          <a:lstStyle/>
          <a:p>
            <a:r>
              <a:rPr lang="en-US" dirty="0" smtClean="0"/>
              <a:t>Interventions</a:t>
            </a:r>
            <a:endParaRPr lang="en-US" dirty="0"/>
          </a:p>
        </p:txBody>
      </p:sp>
      <p:sp>
        <p:nvSpPr>
          <p:cNvPr id="5" name="Content Placeholder 4"/>
          <p:cNvSpPr>
            <a:spLocks noGrp="1"/>
          </p:cNvSpPr>
          <p:nvPr>
            <p:ph sz="half" idx="2"/>
          </p:nvPr>
        </p:nvSpPr>
        <p:spPr/>
        <p:txBody>
          <a:bodyPr>
            <a:normAutofit/>
          </a:bodyPr>
          <a:lstStyle/>
          <a:p>
            <a:r>
              <a:rPr lang="en-US" dirty="0" smtClean="0"/>
              <a:t>Public information (posters, media)</a:t>
            </a:r>
          </a:p>
          <a:p>
            <a:r>
              <a:rPr lang="en-US" dirty="0" smtClean="0"/>
              <a:t>Community meetings with demonstrations</a:t>
            </a:r>
          </a:p>
          <a:p>
            <a:r>
              <a:rPr lang="en-US" dirty="0" smtClean="0"/>
              <a:t>Entertainment based (street theatre, soap operas)</a:t>
            </a:r>
          </a:p>
          <a:p>
            <a:r>
              <a:rPr lang="en-US" dirty="0" smtClean="0"/>
              <a:t>School-based demonstrations</a:t>
            </a:r>
            <a:endParaRPr lang="en-US" dirty="0"/>
          </a:p>
        </p:txBody>
      </p:sp>
      <p:sp>
        <p:nvSpPr>
          <p:cNvPr id="6" name="Text Placeholder 5"/>
          <p:cNvSpPr>
            <a:spLocks noGrp="1"/>
          </p:cNvSpPr>
          <p:nvPr>
            <p:ph type="body" sz="quarter" idx="3"/>
          </p:nvPr>
        </p:nvSpPr>
        <p:spPr>
          <a:xfrm>
            <a:off x="5432099" y="1512254"/>
            <a:ext cx="4726631" cy="504084"/>
          </a:xfrm>
        </p:spPr>
        <p:txBody>
          <a:bodyPr>
            <a:normAutofit/>
          </a:bodyPr>
          <a:lstStyle/>
          <a:p>
            <a:r>
              <a:rPr lang="en-US" dirty="0"/>
              <a:t>Indicators</a:t>
            </a:r>
          </a:p>
        </p:txBody>
      </p:sp>
      <p:sp>
        <p:nvSpPr>
          <p:cNvPr id="7" name="Content Placeholder 6"/>
          <p:cNvSpPr>
            <a:spLocks noGrp="1"/>
          </p:cNvSpPr>
          <p:nvPr>
            <p:ph sz="quarter" idx="4"/>
          </p:nvPr>
        </p:nvSpPr>
        <p:spPr>
          <a:xfrm>
            <a:off x="5432099" y="2397901"/>
            <a:ext cx="4726631" cy="1550759"/>
          </a:xfrm>
        </p:spPr>
        <p:txBody>
          <a:bodyPr/>
          <a:lstStyle/>
          <a:p>
            <a:r>
              <a:rPr lang="en-US" dirty="0" smtClean="0"/>
              <a:t>Social norms</a:t>
            </a:r>
          </a:p>
          <a:p>
            <a:r>
              <a:rPr lang="en-US" dirty="0" smtClean="0"/>
              <a:t>Attitudes &amp; beliefs</a:t>
            </a:r>
          </a:p>
          <a:p>
            <a:r>
              <a:rPr lang="en-US" b="1" dirty="0" smtClean="0"/>
              <a:t>Knowledge</a:t>
            </a: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273" y="336056"/>
            <a:ext cx="2160958" cy="903221"/>
          </a:xfrm>
          <a:prstGeom prst="rect">
            <a:avLst/>
          </a:prstGeom>
        </p:spPr>
      </p:pic>
      <p:sp>
        <p:nvSpPr>
          <p:cNvPr id="3" name="AutoShape 2" descr="Image result for hand washing demonstration"/>
          <p:cNvSpPr>
            <a:spLocks noChangeAspect="1" noChangeArrowheads="1"/>
          </p:cNvSpPr>
          <p:nvPr/>
        </p:nvSpPr>
        <p:spPr bwMode="auto">
          <a:xfrm>
            <a:off x="181936"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588" y="4032674"/>
            <a:ext cx="3093185" cy="218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268" y="5374928"/>
            <a:ext cx="3326836" cy="21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5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0"/>
            <a:ext cx="7529936" cy="1092182"/>
          </a:xfrm>
        </p:spPr>
        <p:txBody>
          <a:bodyPr>
            <a:normAutofit/>
          </a:bodyPr>
          <a:lstStyle/>
          <a:p>
            <a:pPr algn="l"/>
            <a:r>
              <a:rPr lang="en-US" dirty="0" smtClean="0"/>
              <a:t>Action</a:t>
            </a:r>
            <a:endParaRPr lang="en-US" dirty="0"/>
          </a:p>
        </p:txBody>
      </p:sp>
      <p:sp>
        <p:nvSpPr>
          <p:cNvPr id="3" name="Content Placeholder 2"/>
          <p:cNvSpPr>
            <a:spLocks noGrp="1"/>
          </p:cNvSpPr>
          <p:nvPr>
            <p:ph idx="1"/>
          </p:nvPr>
        </p:nvSpPr>
        <p:spPr>
          <a:xfrm>
            <a:off x="445559" y="1596267"/>
            <a:ext cx="9534948" cy="2688340"/>
          </a:xfrm>
        </p:spPr>
        <p:txBody>
          <a:bodyPr>
            <a:normAutofit/>
          </a:bodyPr>
          <a:lstStyle/>
          <a:p>
            <a:pPr marL="0" indent="0">
              <a:buNone/>
            </a:pPr>
            <a:r>
              <a:rPr lang="en-US" dirty="0" smtClean="0"/>
              <a:t>Mid-level theory: Financial and non-financial incentives will support adoption of proper handwashing practice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13" y="4368730"/>
            <a:ext cx="5569479" cy="294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203" y="3192533"/>
            <a:ext cx="3937198" cy="285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273" y="336056"/>
            <a:ext cx="2160958" cy="903221"/>
          </a:xfrm>
          <a:prstGeom prst="rect">
            <a:avLst/>
          </a:prstGeom>
        </p:spPr>
      </p:pic>
    </p:spTree>
    <p:extLst>
      <p:ext uri="{BB962C8B-B14F-4D97-AF65-F5344CB8AC3E}">
        <p14:creationId xmlns:p14="http://schemas.microsoft.com/office/powerpoint/2010/main" val="366517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56447" y="168029"/>
            <a:ext cx="9624060" cy="789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chemeClr val="bg1"/>
                </a:solidFill>
              </a:rPr>
              <a:t>The theory of change</a:t>
            </a:r>
          </a:p>
        </p:txBody>
      </p:sp>
      <p:pic>
        <p:nvPicPr>
          <p:cNvPr id="1024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3782" y="1512253"/>
            <a:ext cx="9534948" cy="5124856"/>
          </a:xfrm>
        </p:spPr>
      </p:pic>
      <p:sp>
        <p:nvSpPr>
          <p:cNvPr id="4" name="Oval Callout 3"/>
          <p:cNvSpPr/>
          <p:nvPr/>
        </p:nvSpPr>
        <p:spPr>
          <a:xfrm rot="3418147">
            <a:off x="5400989" y="1067241"/>
            <a:ext cx="3992416" cy="36257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10245" name="TextBox 4"/>
          <p:cNvSpPr txBox="1">
            <a:spLocks noChangeArrowheads="1"/>
          </p:cNvSpPr>
          <p:nvPr/>
        </p:nvSpPr>
        <p:spPr bwMode="auto">
          <a:xfrm>
            <a:off x="5792258" y="1680280"/>
            <a:ext cx="3831802" cy="199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100"/>
              <a:t>Knowledge acquired and used</a:t>
            </a:r>
          </a:p>
        </p:txBody>
      </p:sp>
    </p:spTree>
    <p:extLst>
      <p:ext uri="{BB962C8B-B14F-4D97-AF65-F5344CB8AC3E}">
        <p14:creationId xmlns:p14="http://schemas.microsoft.com/office/powerpoint/2010/main" val="21435399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100" dirty="0"/>
              <a:t>Action</a:t>
            </a:r>
            <a:endParaRPr lang="en-US" sz="4100" dirty="0"/>
          </a:p>
        </p:txBody>
      </p:sp>
      <p:sp>
        <p:nvSpPr>
          <p:cNvPr id="4" name="Text Placeholder 3"/>
          <p:cNvSpPr>
            <a:spLocks noGrp="1"/>
          </p:cNvSpPr>
          <p:nvPr>
            <p:ph type="body" idx="1"/>
          </p:nvPr>
        </p:nvSpPr>
        <p:spPr>
          <a:xfrm>
            <a:off x="534670" y="1692534"/>
            <a:ext cx="4724775" cy="407818"/>
          </a:xfrm>
        </p:spPr>
        <p:txBody>
          <a:bodyPr>
            <a:normAutofit fontScale="92500" lnSpcReduction="10000"/>
          </a:bodyPr>
          <a:lstStyle/>
          <a:p>
            <a:r>
              <a:rPr lang="en-US" dirty="0" smtClean="0"/>
              <a:t>Interventions</a:t>
            </a:r>
            <a:endParaRPr lang="en-US" dirty="0"/>
          </a:p>
        </p:txBody>
      </p:sp>
      <p:sp>
        <p:nvSpPr>
          <p:cNvPr id="5" name="Content Placeholder 4"/>
          <p:cNvSpPr>
            <a:spLocks noGrp="1"/>
          </p:cNvSpPr>
          <p:nvPr>
            <p:ph sz="half" idx="2"/>
          </p:nvPr>
        </p:nvSpPr>
        <p:spPr/>
        <p:txBody>
          <a:bodyPr>
            <a:normAutofit/>
          </a:bodyPr>
          <a:lstStyle/>
          <a:p>
            <a:pPr marL="0" indent="0">
              <a:buNone/>
            </a:pPr>
            <a:r>
              <a:rPr lang="en-US" dirty="0" smtClean="0"/>
              <a:t>Financial incentives:</a:t>
            </a:r>
          </a:p>
          <a:p>
            <a:r>
              <a:rPr lang="en-US" dirty="0" smtClean="0"/>
              <a:t>Soap subsidy</a:t>
            </a:r>
          </a:p>
          <a:p>
            <a:r>
              <a:rPr lang="en-US" dirty="0" smtClean="0"/>
              <a:t>Vouchers</a:t>
            </a:r>
          </a:p>
          <a:p>
            <a:pPr marL="0" indent="0">
              <a:buNone/>
            </a:pPr>
            <a:r>
              <a:rPr lang="en-US" dirty="0" smtClean="0"/>
              <a:t>Non-financial incentives:</a:t>
            </a:r>
          </a:p>
          <a:p>
            <a:r>
              <a:rPr lang="en-US" dirty="0" smtClean="0"/>
              <a:t>Giving soap (school or household)</a:t>
            </a:r>
          </a:p>
          <a:p>
            <a:r>
              <a:rPr lang="en-US" dirty="0" smtClean="0"/>
              <a:t>Handwashing facilities</a:t>
            </a:r>
          </a:p>
          <a:p>
            <a:r>
              <a:rPr lang="en-US" dirty="0" smtClean="0"/>
              <a:t>Awards to community-leaders</a:t>
            </a:r>
          </a:p>
          <a:p>
            <a:r>
              <a:rPr lang="en-US" dirty="0" smtClean="0"/>
              <a:t>Community peer pressure</a:t>
            </a:r>
          </a:p>
        </p:txBody>
      </p:sp>
      <p:sp>
        <p:nvSpPr>
          <p:cNvPr id="6" name="Text Placeholder 5"/>
          <p:cNvSpPr>
            <a:spLocks noGrp="1"/>
          </p:cNvSpPr>
          <p:nvPr>
            <p:ph type="body" sz="quarter" idx="3"/>
          </p:nvPr>
        </p:nvSpPr>
        <p:spPr>
          <a:xfrm>
            <a:off x="5432099" y="1512254"/>
            <a:ext cx="4726631" cy="504084"/>
          </a:xfrm>
        </p:spPr>
        <p:txBody>
          <a:bodyPr>
            <a:normAutofit/>
          </a:bodyPr>
          <a:lstStyle/>
          <a:p>
            <a:r>
              <a:rPr lang="en-US" dirty="0"/>
              <a:t>Indicators</a:t>
            </a:r>
          </a:p>
        </p:txBody>
      </p:sp>
      <p:sp>
        <p:nvSpPr>
          <p:cNvPr id="7" name="Content Placeholder 6"/>
          <p:cNvSpPr>
            <a:spLocks noGrp="1"/>
          </p:cNvSpPr>
          <p:nvPr>
            <p:ph sz="quarter" idx="4"/>
          </p:nvPr>
        </p:nvSpPr>
        <p:spPr>
          <a:xfrm>
            <a:off x="5331849" y="2184365"/>
            <a:ext cx="4726631" cy="1550759"/>
          </a:xfrm>
        </p:spPr>
        <p:txBody>
          <a:bodyPr>
            <a:normAutofit fontScale="92500"/>
          </a:bodyPr>
          <a:lstStyle/>
          <a:p>
            <a:r>
              <a:rPr lang="en-US" dirty="0" smtClean="0"/>
              <a:t>Handwashing facility available</a:t>
            </a:r>
          </a:p>
          <a:p>
            <a:r>
              <a:rPr lang="en-US" dirty="0" smtClean="0"/>
              <a:t>Soap present and used in household</a:t>
            </a:r>
          </a:p>
          <a:p>
            <a:r>
              <a:rPr lang="en-US" dirty="0" smtClean="0"/>
              <a:t>Proper practice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273" y="336056"/>
            <a:ext cx="2160958" cy="903221"/>
          </a:xfrm>
          <a:prstGeom prst="rect">
            <a:avLst/>
          </a:prstGeom>
        </p:spPr>
      </p:pic>
      <p:sp>
        <p:nvSpPr>
          <p:cNvPr id="3" name="AutoShape 2" descr="Image result for hand washing demonstration"/>
          <p:cNvSpPr>
            <a:spLocks noChangeAspect="1" noChangeArrowheads="1"/>
          </p:cNvSpPr>
          <p:nvPr/>
        </p:nvSpPr>
        <p:spPr bwMode="auto">
          <a:xfrm>
            <a:off x="181936"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17" y="4578765"/>
            <a:ext cx="5569479" cy="294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105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426" y="0"/>
            <a:ext cx="7529936" cy="1092182"/>
          </a:xfrm>
        </p:spPr>
        <p:txBody>
          <a:bodyPr>
            <a:normAutofit/>
          </a:bodyPr>
          <a:lstStyle/>
          <a:p>
            <a:pPr algn="l"/>
            <a:r>
              <a:rPr lang="en-US" dirty="0" smtClean="0"/>
              <a:t>Maintenance</a:t>
            </a:r>
            <a:endParaRPr lang="en-US" dirty="0"/>
          </a:p>
        </p:txBody>
      </p:sp>
      <p:sp>
        <p:nvSpPr>
          <p:cNvPr id="3" name="Content Placeholder 2"/>
          <p:cNvSpPr>
            <a:spLocks noGrp="1"/>
          </p:cNvSpPr>
          <p:nvPr>
            <p:ph idx="1"/>
          </p:nvPr>
        </p:nvSpPr>
        <p:spPr>
          <a:xfrm>
            <a:off x="445558" y="957678"/>
            <a:ext cx="8020050" cy="2486898"/>
          </a:xfrm>
        </p:spPr>
        <p:txBody>
          <a:bodyPr>
            <a:normAutofit/>
          </a:bodyPr>
          <a:lstStyle/>
          <a:p>
            <a:pPr marL="0" indent="0">
              <a:buNone/>
            </a:pPr>
            <a:r>
              <a:rPr lang="en-US" dirty="0" smtClean="0"/>
              <a:t>Mid-level theory: Following correct handwashing practice for sufficient duration will turn the practice into a habit (sustained proper practice)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472" y="3196973"/>
            <a:ext cx="6159844" cy="41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273" y="336056"/>
            <a:ext cx="2160958" cy="903221"/>
          </a:xfrm>
          <a:prstGeom prst="rect">
            <a:avLst/>
          </a:prstGeom>
        </p:spPr>
      </p:pic>
    </p:spTree>
    <p:extLst>
      <p:ext uri="{BB962C8B-B14F-4D97-AF65-F5344CB8AC3E}">
        <p14:creationId xmlns:p14="http://schemas.microsoft.com/office/powerpoint/2010/main" val="10718763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100" y="0"/>
            <a:ext cx="7326313" cy="1260475"/>
          </a:xfrm>
        </p:spPr>
        <p:txBody>
          <a:bodyPr>
            <a:normAutofit/>
          </a:bodyPr>
          <a:lstStyle/>
          <a:p>
            <a:pPr algn="l"/>
            <a:r>
              <a:rPr lang="en-US" sz="4100" dirty="0"/>
              <a:t>Action</a:t>
            </a:r>
            <a:endParaRPr lang="en-US" sz="4100" dirty="0"/>
          </a:p>
        </p:txBody>
      </p:sp>
      <p:sp>
        <p:nvSpPr>
          <p:cNvPr id="4" name="Text Placeholder 3"/>
          <p:cNvSpPr>
            <a:spLocks noGrp="1"/>
          </p:cNvSpPr>
          <p:nvPr>
            <p:ph type="body" idx="1"/>
          </p:nvPr>
        </p:nvSpPr>
        <p:spPr>
          <a:xfrm>
            <a:off x="534670" y="1692534"/>
            <a:ext cx="4724775" cy="407818"/>
          </a:xfrm>
        </p:spPr>
        <p:txBody>
          <a:bodyPr>
            <a:normAutofit fontScale="92500" lnSpcReduction="10000"/>
          </a:bodyPr>
          <a:lstStyle/>
          <a:p>
            <a:r>
              <a:rPr lang="en-US" dirty="0" smtClean="0"/>
              <a:t>Interventions</a:t>
            </a:r>
            <a:endParaRPr lang="en-US" dirty="0"/>
          </a:p>
        </p:txBody>
      </p:sp>
      <p:sp>
        <p:nvSpPr>
          <p:cNvPr id="5" name="Content Placeholder 4"/>
          <p:cNvSpPr>
            <a:spLocks noGrp="1"/>
          </p:cNvSpPr>
          <p:nvPr>
            <p:ph sz="half" idx="2"/>
          </p:nvPr>
        </p:nvSpPr>
        <p:spPr/>
        <p:txBody>
          <a:bodyPr>
            <a:normAutofit/>
          </a:bodyPr>
          <a:lstStyle/>
          <a:p>
            <a:pPr marL="0" indent="0">
              <a:buNone/>
            </a:pPr>
            <a:endParaRPr lang="en-US" dirty="0" smtClean="0"/>
          </a:p>
          <a:p>
            <a:r>
              <a:rPr lang="en-US" dirty="0" smtClean="0"/>
              <a:t>Handwashing facilities</a:t>
            </a:r>
          </a:p>
          <a:p>
            <a:r>
              <a:rPr lang="en-US" dirty="0" smtClean="0"/>
              <a:t>Supply chain (possible subsidy)</a:t>
            </a:r>
          </a:p>
        </p:txBody>
      </p:sp>
      <p:sp>
        <p:nvSpPr>
          <p:cNvPr id="6" name="Text Placeholder 5"/>
          <p:cNvSpPr>
            <a:spLocks noGrp="1"/>
          </p:cNvSpPr>
          <p:nvPr>
            <p:ph type="body" sz="quarter" idx="3"/>
          </p:nvPr>
        </p:nvSpPr>
        <p:spPr>
          <a:xfrm>
            <a:off x="5432099" y="1512254"/>
            <a:ext cx="4726631" cy="504084"/>
          </a:xfrm>
        </p:spPr>
        <p:txBody>
          <a:bodyPr>
            <a:normAutofit/>
          </a:bodyPr>
          <a:lstStyle/>
          <a:p>
            <a:r>
              <a:rPr lang="en-US" dirty="0" smtClean="0"/>
              <a:t>Indicator</a:t>
            </a:r>
            <a:endParaRPr lang="en-US" dirty="0"/>
          </a:p>
        </p:txBody>
      </p:sp>
      <p:sp>
        <p:nvSpPr>
          <p:cNvPr id="7" name="Content Placeholder 6"/>
          <p:cNvSpPr>
            <a:spLocks noGrp="1"/>
          </p:cNvSpPr>
          <p:nvPr>
            <p:ph sz="quarter" idx="4"/>
          </p:nvPr>
        </p:nvSpPr>
        <p:spPr>
          <a:xfrm>
            <a:off x="5331849" y="2184365"/>
            <a:ext cx="4726631" cy="1550759"/>
          </a:xfrm>
        </p:spPr>
        <p:txBody>
          <a:bodyPr>
            <a:normAutofit/>
          </a:bodyPr>
          <a:lstStyle/>
          <a:p>
            <a:r>
              <a:rPr lang="en-US" dirty="0" smtClean="0"/>
              <a:t>Sustained proper practice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273" y="336056"/>
            <a:ext cx="2160958" cy="903221"/>
          </a:xfrm>
          <a:prstGeom prst="rect">
            <a:avLst/>
          </a:prstGeom>
        </p:spPr>
      </p:pic>
      <p:sp>
        <p:nvSpPr>
          <p:cNvPr id="3" name="AutoShape 2" descr="Image result for hand washing demonstration"/>
          <p:cNvSpPr>
            <a:spLocks noChangeAspect="1" noChangeArrowheads="1"/>
          </p:cNvSpPr>
          <p:nvPr/>
        </p:nvSpPr>
        <p:spPr bwMode="auto">
          <a:xfrm>
            <a:off x="181936"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535" y="3360562"/>
            <a:ext cx="4996684" cy="352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303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6" y="1176197"/>
            <a:ext cx="7195179" cy="637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18045" y="1512253"/>
            <a:ext cx="3208020" cy="2644481"/>
          </a:xfrm>
          <a:prstGeom prst="rect">
            <a:avLst/>
          </a:prstGeom>
          <a:noFill/>
        </p:spPr>
        <p:txBody>
          <a:bodyPr wrap="square" lIns="104306" tIns="52153" rIns="104306" bIns="52153" rtlCol="0">
            <a:spAutoFit/>
          </a:bodyPr>
          <a:lstStyle/>
          <a:p>
            <a:r>
              <a:rPr lang="en-US" sz="5500" dirty="0"/>
              <a:t>What about the evidence?</a:t>
            </a:r>
            <a:endParaRPr lang="en-US" sz="55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97" y="6385067"/>
            <a:ext cx="2160958" cy="903221"/>
          </a:xfrm>
          <a:prstGeom prst="rect">
            <a:avLst/>
          </a:prstGeom>
        </p:spPr>
      </p:pic>
    </p:spTree>
    <p:extLst>
      <p:ext uri="{BB962C8B-B14F-4D97-AF65-F5344CB8AC3E}">
        <p14:creationId xmlns:p14="http://schemas.microsoft.com/office/powerpoint/2010/main" val="1466768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2761" y="4816803"/>
            <a:ext cx="9624060" cy="1260211"/>
          </a:xfrm>
        </p:spPr>
        <p:txBody>
          <a:bodyPr>
            <a:normAutofit fontScale="90000"/>
          </a:bodyPr>
          <a:lstStyle/>
          <a:p>
            <a:pPr marL="521528" indent="-521528" algn="l">
              <a:buFont typeface="Wingdings" panose="05000000000000000000" pitchFamily="2" charset="2"/>
              <a:buChar char="v"/>
            </a:pPr>
            <a:r>
              <a:rPr lang="en-US" sz="3500" dirty="0"/>
              <a:t/>
            </a:r>
            <a:br>
              <a:rPr lang="en-US" sz="3500" dirty="0"/>
            </a:br>
            <a:r>
              <a:rPr lang="en-US" sz="3500" dirty="0"/>
              <a:t/>
            </a:r>
            <a:br>
              <a:rPr lang="en-US" sz="3500" dirty="0"/>
            </a:br>
            <a:r>
              <a:rPr lang="en-US" sz="3500" dirty="0"/>
              <a:t>Results as expected:</a:t>
            </a:r>
            <a:r>
              <a:rPr lang="en-US" sz="3500" dirty="0"/>
              <a:t/>
            </a:r>
            <a:br>
              <a:rPr lang="en-US" sz="3500" dirty="0"/>
            </a:br>
            <a:r>
              <a:rPr lang="en-US" sz="3500" dirty="0"/>
              <a:t>Community-based approaches no evidence maintenance of effect</a:t>
            </a:r>
            <a:br>
              <a:rPr lang="en-US" sz="3500" dirty="0"/>
            </a:br>
            <a:r>
              <a:rPr lang="en-US" sz="3500" dirty="0"/>
              <a:t>Marketing evidence is adherence</a:t>
            </a:r>
            <a:br>
              <a:rPr lang="en-US" sz="3500" dirty="0"/>
            </a:br>
            <a:r>
              <a:rPr lang="en-US" sz="3500" dirty="0"/>
              <a:t>Messaging main impact on uptake</a:t>
            </a:r>
            <a:endParaRPr lang="en-US" sz="35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47" y="171528"/>
            <a:ext cx="10116688" cy="461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43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0" indent="0">
              <a:buNone/>
            </a:pPr>
            <a:r>
              <a:rPr lang="en-US" dirty="0" smtClean="0"/>
              <a:t>Multi-component </a:t>
            </a:r>
            <a:r>
              <a:rPr lang="en-US" dirty="0" err="1" smtClean="0"/>
              <a:t>programmes</a:t>
            </a:r>
            <a:r>
              <a:rPr lang="en-US" dirty="0" smtClean="0"/>
              <a:t> more effective:</a:t>
            </a:r>
          </a:p>
          <a:p>
            <a:pPr>
              <a:buFont typeface="Wingdings" panose="05000000000000000000" pitchFamily="2" charset="2"/>
              <a:buChar char="v"/>
            </a:pPr>
            <a:r>
              <a:rPr lang="en-US" dirty="0" smtClean="0"/>
              <a:t>Community-based approaches work better if add incentives</a:t>
            </a:r>
          </a:p>
          <a:p>
            <a:pPr>
              <a:buFont typeface="Wingdings" panose="05000000000000000000" pitchFamily="2" charset="2"/>
              <a:buChar char="v"/>
            </a:pPr>
            <a:r>
              <a:rPr lang="en-US" dirty="0" smtClean="0"/>
              <a:t>Combining media campaign with community involvement had impact on knowledge and </a:t>
            </a:r>
            <a:r>
              <a:rPr lang="en-US" dirty="0" err="1" smtClean="0"/>
              <a:t>behaviour</a:t>
            </a:r>
            <a:r>
              <a:rPr lang="en-US" dirty="0" smtClean="0"/>
              <a:t>, whereas campaign alone did not</a:t>
            </a:r>
          </a:p>
          <a:p>
            <a:pPr>
              <a:buFont typeface="Wingdings" panose="05000000000000000000" pitchFamily="2" charset="2"/>
              <a:buChar char="v"/>
            </a:pPr>
            <a:r>
              <a:rPr lang="en-US" dirty="0" smtClean="0"/>
              <a:t>One way messaging generally not effective, but may be so with community engagement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162" y="588098"/>
            <a:ext cx="2160958" cy="903221"/>
          </a:xfrm>
          <a:prstGeom prst="rect">
            <a:avLst/>
          </a:prstGeom>
        </p:spPr>
      </p:pic>
    </p:spTree>
    <p:extLst>
      <p:ext uri="{BB962C8B-B14F-4D97-AF65-F5344CB8AC3E}">
        <p14:creationId xmlns:p14="http://schemas.microsoft.com/office/powerpoint/2010/main" val="7746666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a:xfrm>
            <a:off x="534670" y="1596267"/>
            <a:ext cx="9624060" cy="5292884"/>
          </a:xfrm>
        </p:spPr>
        <p:txBody>
          <a:bodyPr>
            <a:normAutofit/>
          </a:bodyPr>
          <a:lstStyle/>
          <a:p>
            <a:r>
              <a:rPr lang="en-US" dirty="0" smtClean="0"/>
              <a:t>Mid-range theory identifies range of interventions which may be appropriate to operate a mechanism</a:t>
            </a:r>
          </a:p>
          <a:p>
            <a:r>
              <a:rPr lang="en-US" dirty="0" smtClean="0"/>
              <a:t>Different interventions needed to operate different mechanisms (at different stages of causal chain)</a:t>
            </a:r>
          </a:p>
          <a:p>
            <a:r>
              <a:rPr lang="en-US" dirty="0" smtClean="0"/>
              <a:t>So multi-component </a:t>
            </a:r>
            <a:r>
              <a:rPr lang="en-US" dirty="0" err="1" smtClean="0"/>
              <a:t>programmes</a:t>
            </a:r>
            <a:r>
              <a:rPr lang="en-US" dirty="0" smtClean="0"/>
              <a:t> more effective (or coordinate between agencies)</a:t>
            </a:r>
          </a:p>
          <a:p>
            <a:r>
              <a:rPr lang="en-US" dirty="0" smtClean="0"/>
              <a:t>Primary studies, and especially systematic reviews, can test both interventions and mechanisms</a:t>
            </a:r>
            <a:endParaRPr lang="en-US" dirty="0"/>
          </a:p>
        </p:txBody>
      </p:sp>
    </p:spTree>
    <p:extLst>
      <p:ext uri="{BB962C8B-B14F-4D97-AF65-F5344CB8AC3E}">
        <p14:creationId xmlns:p14="http://schemas.microsoft.com/office/powerpoint/2010/main" val="8557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042"/>
            <a:ext cx="10515177" cy="705367"/>
          </a:xfrm>
        </p:spPr>
        <p:txBody>
          <a:bodyPr>
            <a:normAutofit/>
          </a:bodyPr>
          <a:lstStyle/>
          <a:p>
            <a:r>
              <a:rPr lang="en-US" dirty="0" smtClean="0"/>
              <a:t>Application to policy uptake of evidence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1243349"/>
              </p:ext>
            </p:extLst>
          </p:nvPr>
        </p:nvGraphicFramePr>
        <p:xfrm>
          <a:off x="356447" y="1176199"/>
          <a:ext cx="9980507" cy="5796968"/>
        </p:xfrm>
        <a:graphic>
          <a:graphicData uri="http://schemas.openxmlformats.org/drawingml/2006/table">
            <a:tbl>
              <a:tblPr firstRow="1" bandRow="1">
                <a:tableStyleId>{5C22544A-7EE6-4342-B048-85BDC9FD1C3A}</a:tableStyleId>
              </a:tblPr>
              <a:tblGrid>
                <a:gridCol w="2128197"/>
                <a:gridCol w="2442315"/>
                <a:gridCol w="5409995"/>
              </a:tblGrid>
              <a:tr h="572826">
                <a:tc>
                  <a:txBody>
                    <a:bodyPr/>
                    <a:lstStyle/>
                    <a:p>
                      <a:r>
                        <a:rPr lang="en-US" sz="2000" dirty="0" smtClean="0"/>
                        <a:t>Stage</a:t>
                      </a:r>
                      <a:endParaRPr lang="en-US" sz="2000" dirty="0"/>
                    </a:p>
                  </a:txBody>
                  <a:tcPr marL="106934" marR="106934" marT="50408" marB="50408"/>
                </a:tc>
                <a:tc>
                  <a:txBody>
                    <a:bodyPr/>
                    <a:lstStyle/>
                    <a:p>
                      <a:r>
                        <a:rPr lang="en-US" sz="2000" dirty="0" smtClean="0"/>
                        <a:t>Theory</a:t>
                      </a:r>
                      <a:endParaRPr lang="en-US" sz="2000" dirty="0"/>
                    </a:p>
                  </a:txBody>
                  <a:tcPr marL="106934" marR="106934" marT="50408" marB="50408"/>
                </a:tc>
                <a:tc>
                  <a:txBody>
                    <a:bodyPr/>
                    <a:lstStyle/>
                    <a:p>
                      <a:r>
                        <a:rPr lang="en-US" sz="2000" dirty="0" smtClean="0"/>
                        <a:t>Interventions</a:t>
                      </a:r>
                      <a:endParaRPr lang="en-US" sz="2000" dirty="0"/>
                    </a:p>
                  </a:txBody>
                  <a:tcPr marL="106934" marR="106934" marT="50408" marB="50408"/>
                </a:tc>
              </a:tr>
              <a:tr h="2803198">
                <a:tc>
                  <a:txBody>
                    <a:bodyPr/>
                    <a:lstStyle/>
                    <a:p>
                      <a:r>
                        <a:rPr lang="en-US" sz="2000" dirty="0" smtClean="0"/>
                        <a:t>Pre-contemplation</a:t>
                      </a:r>
                      <a:endParaRPr lang="en-US" sz="2000" dirty="0"/>
                    </a:p>
                  </a:txBody>
                  <a:tcPr marL="106934" marR="106934" marT="50408" marB="50408"/>
                </a:tc>
                <a:tc>
                  <a:txBody>
                    <a:bodyPr/>
                    <a:lstStyle/>
                    <a:p>
                      <a:r>
                        <a:rPr lang="en-US" sz="2000" dirty="0" smtClean="0"/>
                        <a:t>Exposure</a:t>
                      </a:r>
                      <a:r>
                        <a:rPr lang="en-US" sz="2000" baseline="0" dirty="0" smtClean="0"/>
                        <a:t> to cases of successful use of evidence will increase willingness to consider evidence-based policy</a:t>
                      </a:r>
                      <a:endParaRPr lang="en-US" sz="2000" dirty="0"/>
                    </a:p>
                  </a:txBody>
                  <a:tcPr marL="106934" marR="106934" marT="50408" marB="50408"/>
                </a:tc>
                <a:tc>
                  <a:txBody>
                    <a:bodyPr/>
                    <a:lstStyle/>
                    <a:p>
                      <a:r>
                        <a:rPr lang="en-US" sz="2000" dirty="0" smtClean="0"/>
                        <a:t>Develop cases of</a:t>
                      </a:r>
                      <a:r>
                        <a:rPr lang="en-US" sz="2000" baseline="0" dirty="0" smtClean="0"/>
                        <a:t> cost savings and welfare impact when evidence has been used</a:t>
                      </a:r>
                    </a:p>
                    <a:p>
                      <a:r>
                        <a:rPr lang="en-US" sz="2000" baseline="0" dirty="0" smtClean="0"/>
                        <a:t>Awareness raising workshops (how evidence is being used elsewhere, local examples where there is relevant evidence)</a:t>
                      </a:r>
                    </a:p>
                    <a:p>
                      <a:r>
                        <a:rPr lang="en-US" sz="2000" baseline="0" dirty="0" smtClean="0"/>
                        <a:t>Media stories on use of evidence national and globally</a:t>
                      </a:r>
                      <a:endParaRPr lang="en-US" sz="2000" dirty="0"/>
                    </a:p>
                  </a:txBody>
                  <a:tcPr marL="106934" marR="106934" marT="50408" marB="50408"/>
                </a:tc>
              </a:tr>
              <a:tr h="2420944">
                <a:tc>
                  <a:txBody>
                    <a:bodyPr/>
                    <a:lstStyle/>
                    <a:p>
                      <a:r>
                        <a:rPr lang="en-US" sz="2000" dirty="0" smtClean="0"/>
                        <a:t>Contemplation</a:t>
                      </a:r>
                      <a:endParaRPr lang="en-US" sz="2000" dirty="0"/>
                    </a:p>
                  </a:txBody>
                  <a:tcPr marL="106934" marR="106934" marT="50408" marB="50408"/>
                </a:tc>
                <a:tc>
                  <a:txBody>
                    <a:bodyPr/>
                    <a:lstStyle/>
                    <a:p>
                      <a:r>
                        <a:rPr lang="en-US" sz="2000" dirty="0" smtClean="0"/>
                        <a:t>Learning different sources</a:t>
                      </a:r>
                      <a:r>
                        <a:rPr lang="en-US" sz="2000" baseline="0" dirty="0" smtClean="0"/>
                        <a:t> and uses of evidence will encourage action and thinking about own possible uses</a:t>
                      </a:r>
                      <a:endParaRPr lang="en-US" sz="2000" dirty="0"/>
                    </a:p>
                  </a:txBody>
                  <a:tcPr marL="106934" marR="106934" marT="50408" marB="50408"/>
                </a:tc>
                <a:tc>
                  <a:txBody>
                    <a:bodyPr/>
                    <a:lstStyle/>
                    <a:p>
                      <a:r>
                        <a:rPr lang="en-US" sz="2000" dirty="0" smtClean="0"/>
                        <a:t>Use of evidence</a:t>
                      </a:r>
                      <a:r>
                        <a:rPr lang="en-US" sz="2000" baseline="0" dirty="0" smtClean="0"/>
                        <a:t> workshops</a:t>
                      </a:r>
                    </a:p>
                    <a:p>
                      <a:r>
                        <a:rPr lang="en-US" sz="2000" baseline="0" dirty="0" smtClean="0"/>
                        <a:t>Evidence needs assessment</a:t>
                      </a:r>
                      <a:endParaRPr lang="en-US" sz="2000" dirty="0"/>
                    </a:p>
                  </a:txBody>
                  <a:tcPr marL="106934" marR="106934" marT="50408" marB="50408"/>
                </a:tc>
              </a:tr>
            </a:tbl>
          </a:graphicData>
        </a:graphic>
      </p:graphicFrame>
    </p:spTree>
    <p:extLst>
      <p:ext uri="{BB962C8B-B14F-4D97-AF65-F5344CB8AC3E}">
        <p14:creationId xmlns:p14="http://schemas.microsoft.com/office/powerpoint/2010/main" val="28473382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49882429"/>
              </p:ext>
            </p:extLst>
          </p:nvPr>
        </p:nvGraphicFramePr>
        <p:xfrm>
          <a:off x="356447" y="672113"/>
          <a:ext cx="10158731" cy="5887418"/>
        </p:xfrm>
        <a:graphic>
          <a:graphicData uri="http://schemas.openxmlformats.org/drawingml/2006/table">
            <a:tbl>
              <a:tblPr firstRow="1" bandRow="1">
                <a:tableStyleId>{5C22544A-7EE6-4342-B048-85BDC9FD1C3A}</a:tableStyleId>
              </a:tblPr>
              <a:tblGrid>
                <a:gridCol w="2166201"/>
                <a:gridCol w="2485928"/>
                <a:gridCol w="5506602"/>
              </a:tblGrid>
              <a:tr h="540599">
                <a:tc>
                  <a:txBody>
                    <a:bodyPr/>
                    <a:lstStyle/>
                    <a:p>
                      <a:r>
                        <a:rPr lang="en-US" sz="2000" dirty="0" smtClean="0"/>
                        <a:t>Stage</a:t>
                      </a:r>
                      <a:endParaRPr lang="en-US" sz="2000" dirty="0"/>
                    </a:p>
                  </a:txBody>
                  <a:tcPr marL="106934" marR="106934" marT="50408" marB="50408"/>
                </a:tc>
                <a:tc>
                  <a:txBody>
                    <a:bodyPr/>
                    <a:lstStyle/>
                    <a:p>
                      <a:r>
                        <a:rPr lang="en-US" sz="2000" dirty="0" smtClean="0"/>
                        <a:t>Theory</a:t>
                      </a:r>
                      <a:endParaRPr lang="en-US" sz="2000" dirty="0"/>
                    </a:p>
                  </a:txBody>
                  <a:tcPr marL="106934" marR="106934" marT="50408" marB="50408"/>
                </a:tc>
                <a:tc>
                  <a:txBody>
                    <a:bodyPr/>
                    <a:lstStyle/>
                    <a:p>
                      <a:r>
                        <a:rPr lang="en-US" sz="2000" dirty="0" smtClean="0"/>
                        <a:t>Interventions</a:t>
                      </a:r>
                      <a:endParaRPr lang="en-US" sz="2000" dirty="0"/>
                    </a:p>
                  </a:txBody>
                  <a:tcPr marL="106934" marR="106934" marT="50408" marB="50408"/>
                </a:tc>
              </a:tr>
              <a:tr h="1979822">
                <a:tc>
                  <a:txBody>
                    <a:bodyPr/>
                    <a:lstStyle/>
                    <a:p>
                      <a:r>
                        <a:rPr lang="en-US" sz="2000" dirty="0" smtClean="0"/>
                        <a:t>Preparation and action</a:t>
                      </a:r>
                      <a:endParaRPr lang="en-US" sz="2000" dirty="0"/>
                    </a:p>
                  </a:txBody>
                  <a:tcPr marL="106934" marR="106934" marT="50408" marB="50408"/>
                </a:tc>
                <a:tc>
                  <a:txBody>
                    <a:bodyPr/>
                    <a:lstStyle/>
                    <a:p>
                      <a:r>
                        <a:rPr lang="en-US" sz="2000" dirty="0" smtClean="0"/>
                        <a:t>Policy makers benefit from guidance to navigate the evidence</a:t>
                      </a:r>
                      <a:endParaRPr lang="en-US" sz="2000" dirty="0"/>
                    </a:p>
                  </a:txBody>
                  <a:tcPr marL="106934" marR="106934" marT="50408" marB="50408"/>
                </a:tc>
                <a:tc>
                  <a:txBody>
                    <a:bodyPr/>
                    <a:lstStyle/>
                    <a:p>
                      <a:r>
                        <a:rPr lang="en-US" sz="2000" dirty="0" smtClean="0"/>
                        <a:t>Activities</a:t>
                      </a:r>
                      <a:r>
                        <a:rPr lang="en-US" sz="2000" baseline="0" dirty="0" smtClean="0"/>
                        <a:t> to identify relevant stakeholders to be engaged, and policy issues to be addressed</a:t>
                      </a:r>
                    </a:p>
                    <a:p>
                      <a:r>
                        <a:rPr lang="en-US" sz="2000" dirty="0" smtClean="0"/>
                        <a:t>Direction interaction to interpret available evidence</a:t>
                      </a:r>
                    </a:p>
                    <a:p>
                      <a:r>
                        <a:rPr lang="en-US" sz="2000" dirty="0" smtClean="0"/>
                        <a:t>Prepare evidence</a:t>
                      </a:r>
                      <a:r>
                        <a:rPr lang="en-US" sz="2000" baseline="0" dirty="0" smtClean="0"/>
                        <a:t> summaries / briefs</a:t>
                      </a:r>
                    </a:p>
                    <a:p>
                      <a:endParaRPr lang="en-US" sz="2000" dirty="0"/>
                    </a:p>
                  </a:txBody>
                  <a:tcPr marL="106934" marR="106934" marT="50408" marB="50408"/>
                </a:tc>
              </a:tr>
              <a:tr h="1202499">
                <a:tc>
                  <a:txBody>
                    <a:bodyPr/>
                    <a:lstStyle/>
                    <a:p>
                      <a:r>
                        <a:rPr lang="en-US" sz="2000" dirty="0" smtClean="0"/>
                        <a:t>Action</a:t>
                      </a:r>
                      <a:endParaRPr lang="en-US" sz="2000" dirty="0"/>
                    </a:p>
                  </a:txBody>
                  <a:tcPr marL="106934" marR="106934" marT="50408" marB="50408"/>
                </a:tc>
                <a:tc rowSpan="2">
                  <a:txBody>
                    <a:bodyPr/>
                    <a:lstStyle/>
                    <a:p>
                      <a:r>
                        <a:rPr lang="en-US" sz="2000" dirty="0" smtClean="0"/>
                        <a:t>As</a:t>
                      </a:r>
                      <a:r>
                        <a:rPr lang="en-US" sz="2000" baseline="0" dirty="0" smtClean="0"/>
                        <a:t> policy makers become more experienced they can seek out and use evidence themselves (using available research and evidence resources) </a:t>
                      </a:r>
                      <a:endParaRPr lang="en-US" sz="2000" dirty="0"/>
                    </a:p>
                  </a:txBody>
                  <a:tcPr marL="106934" marR="106934" marT="50408" marB="50408"/>
                </a:tc>
                <a:tc>
                  <a:txBody>
                    <a:bodyPr/>
                    <a:lstStyle/>
                    <a:p>
                      <a:r>
                        <a:rPr lang="en-US" sz="2000" baseline="0" dirty="0" smtClean="0"/>
                        <a:t>Guide users to evidence resources</a:t>
                      </a:r>
                    </a:p>
                    <a:p>
                      <a:r>
                        <a:rPr lang="en-US" sz="2000" baseline="0" dirty="0" smtClean="0"/>
                        <a:t>Generate nationally-specific evidence resources</a:t>
                      </a:r>
                      <a:endParaRPr lang="en-US" sz="2000" dirty="0" smtClean="0"/>
                    </a:p>
                  </a:txBody>
                  <a:tcPr marL="106934" marR="106934" marT="50408" marB="50408"/>
                </a:tc>
              </a:tr>
              <a:tr h="2164498">
                <a:tc>
                  <a:txBody>
                    <a:bodyPr/>
                    <a:lstStyle/>
                    <a:p>
                      <a:r>
                        <a:rPr lang="en-US" sz="2000" dirty="0" smtClean="0"/>
                        <a:t>Maintenance</a:t>
                      </a:r>
                      <a:endParaRPr lang="en-US" sz="2000" dirty="0"/>
                    </a:p>
                  </a:txBody>
                  <a:tcPr marL="106934" marR="106934" marT="50408" marB="50408"/>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Use of evidence assessments and awards for use of evidence</a:t>
                      </a:r>
                    </a:p>
                    <a:p>
                      <a:r>
                        <a:rPr lang="en-US" sz="2000" dirty="0" smtClean="0"/>
                        <a:t>Develop national evidence</a:t>
                      </a:r>
                      <a:r>
                        <a:rPr lang="en-US" sz="2000" baseline="0" dirty="0" smtClean="0"/>
                        <a:t> architecture</a:t>
                      </a:r>
                      <a:endParaRPr lang="en-US" sz="2000" dirty="0" smtClean="0"/>
                    </a:p>
                    <a:p>
                      <a:r>
                        <a:rPr lang="en-US" sz="2000" dirty="0" smtClean="0"/>
                        <a:t>Build</a:t>
                      </a:r>
                      <a:r>
                        <a:rPr lang="en-US" sz="2000" baseline="0" dirty="0" smtClean="0"/>
                        <a:t> evidence courses into civil service training</a:t>
                      </a:r>
                      <a:endParaRPr lang="en-US" sz="2000" dirty="0"/>
                    </a:p>
                  </a:txBody>
                  <a:tcPr marL="106934" marR="106934" marT="50408" marB="50408"/>
                </a:tc>
              </a:tr>
            </a:tbl>
          </a:graphicData>
        </a:graphic>
      </p:graphicFrame>
    </p:spTree>
    <p:extLst>
      <p:ext uri="{BB962C8B-B14F-4D97-AF65-F5344CB8AC3E}">
        <p14:creationId xmlns:p14="http://schemas.microsoft.com/office/powerpoint/2010/main" val="8909893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In summary</a:t>
            </a:r>
          </a:p>
          <a:p>
            <a:pPr marL="0" indent="0">
              <a:buNone/>
            </a:pPr>
            <a:endParaRPr lang="en-GB" dirty="0"/>
          </a:p>
          <a:p>
            <a:pPr marL="0" indent="0">
              <a:buNone/>
            </a:pPr>
            <a:r>
              <a:rPr lang="en-GB" sz="4800" dirty="0"/>
              <a:t>Thank you</a:t>
            </a:r>
          </a:p>
          <a:p>
            <a:pPr marL="0" indent="0">
              <a:buNone/>
            </a:pPr>
            <a:endParaRPr lang="en-GB" sz="4800" dirty="0"/>
          </a:p>
          <a:p>
            <a:pPr marL="0" indent="0">
              <a:buNone/>
            </a:pPr>
            <a:r>
              <a:rPr lang="en-GB" sz="4800" dirty="0"/>
              <a:t>Visit www.campbellcollaboration.org</a:t>
            </a:r>
          </a:p>
        </p:txBody>
      </p:sp>
    </p:spTree>
    <p:extLst>
      <p:ext uri="{BB962C8B-B14F-4D97-AF65-F5344CB8AC3E}">
        <p14:creationId xmlns:p14="http://schemas.microsoft.com/office/powerpoint/2010/main" val="38441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56447" y="168029"/>
            <a:ext cx="9624060" cy="789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chemeClr val="bg1"/>
                </a:solidFill>
              </a:rPr>
              <a:t>The theory of change</a:t>
            </a:r>
          </a:p>
        </p:txBody>
      </p:sp>
      <p:pic>
        <p:nvPicPr>
          <p:cNvPr id="1126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3782" y="1512253"/>
            <a:ext cx="9534948" cy="5124856"/>
          </a:xfrm>
        </p:spPr>
      </p:pic>
      <p:sp>
        <p:nvSpPr>
          <p:cNvPr id="4" name="Oval Callout 3"/>
          <p:cNvSpPr/>
          <p:nvPr/>
        </p:nvSpPr>
        <p:spPr>
          <a:xfrm rot="2425484">
            <a:off x="3427086" y="1757294"/>
            <a:ext cx="4463009" cy="37421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11269" name="TextBox 4"/>
          <p:cNvSpPr txBox="1">
            <a:spLocks noChangeArrowheads="1"/>
          </p:cNvSpPr>
          <p:nvPr/>
        </p:nvSpPr>
        <p:spPr bwMode="auto">
          <a:xfrm>
            <a:off x="3920914" y="2268379"/>
            <a:ext cx="3920913" cy="26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100"/>
              <a:t>The right children are enrolled in the programme</a:t>
            </a:r>
          </a:p>
        </p:txBody>
      </p:sp>
    </p:spTree>
    <p:extLst>
      <p:ext uri="{BB962C8B-B14F-4D97-AF65-F5344CB8AC3E}">
        <p14:creationId xmlns:p14="http://schemas.microsoft.com/office/powerpoint/2010/main" val="3727515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56447" y="168029"/>
            <a:ext cx="9624060" cy="789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r>
              <a:rPr lang="en-US" altLang="en-US" smtClean="0">
                <a:solidFill>
                  <a:schemeClr val="bg1"/>
                </a:solidFill>
              </a:rPr>
              <a:t>The theory of change</a:t>
            </a:r>
          </a:p>
        </p:txBody>
      </p:sp>
      <p:pic>
        <p:nvPicPr>
          <p:cNvPr id="1229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3782" y="1512253"/>
            <a:ext cx="9534948" cy="5124856"/>
          </a:xfrm>
        </p:spPr>
      </p:pic>
      <p:sp>
        <p:nvSpPr>
          <p:cNvPr id="4" name="Oval Callout 3"/>
          <p:cNvSpPr/>
          <p:nvPr/>
        </p:nvSpPr>
        <p:spPr>
          <a:xfrm>
            <a:off x="5703147" y="1092183"/>
            <a:ext cx="4455583" cy="32800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endParaRPr lang="en-US"/>
          </a:p>
        </p:txBody>
      </p:sp>
      <p:sp>
        <p:nvSpPr>
          <p:cNvPr id="12293" name="TextBox 4"/>
          <p:cNvSpPr txBox="1">
            <a:spLocks noChangeArrowheads="1"/>
          </p:cNvSpPr>
          <p:nvPr/>
        </p:nvSpPr>
        <p:spPr bwMode="auto">
          <a:xfrm>
            <a:off x="5970482" y="1680280"/>
            <a:ext cx="4188248" cy="199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100" dirty="0"/>
              <a:t>Supplementary feeding is supplementary</a:t>
            </a:r>
          </a:p>
        </p:txBody>
      </p:sp>
    </p:spTree>
    <p:extLst>
      <p:ext uri="{BB962C8B-B14F-4D97-AF65-F5344CB8AC3E}">
        <p14:creationId xmlns:p14="http://schemas.microsoft.com/office/powerpoint/2010/main" val="128321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2_Presentation_v2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b-NO" sz="2100" b="1"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b-NO" sz="2100" b="1" i="0" u="none" strike="noStrike" cap="none" normalizeH="0" baseline="0">
            <a:ln>
              <a:noFill/>
            </a:ln>
            <a:solidFill>
              <a:schemeClr val="tx1"/>
            </a:solidFill>
            <a:effectLst/>
            <a:latin typeface="Arial Narrow"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58580</TotalTime>
  <Words>3583</Words>
  <Application>Microsoft Office PowerPoint</Application>
  <PresentationFormat>Custom</PresentationFormat>
  <Paragraphs>1108</Paragraphs>
  <Slides>79</Slides>
  <Notes>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C2_Presentation_v2_1</vt:lpstr>
      <vt:lpstr> </vt:lpstr>
      <vt:lpstr>Sit in a group the number corresponding  to the case you want to discuss </vt:lpstr>
      <vt:lpstr>PowerPoint Presentation</vt:lpstr>
      <vt:lpstr>Comparison of impact estimates</vt:lpstr>
      <vt:lpstr>Summary of theory</vt:lpstr>
      <vt:lpstr>The theory of change</vt:lpstr>
      <vt:lpstr>The theory of change</vt:lpstr>
      <vt:lpstr>The theory of change</vt:lpstr>
      <vt:lpstr>The theory of change</vt:lpstr>
      <vt:lpstr>Lessons from BINP</vt:lpstr>
      <vt:lpstr>What is a theory of change?</vt:lpstr>
      <vt:lpstr>Exercise one</vt:lpstr>
      <vt:lpstr>Overview ToC for school feeding</vt:lpstr>
      <vt:lpstr>Steps in building theory of change</vt:lpstr>
      <vt:lpstr>Step One </vt:lpstr>
      <vt:lpstr>Define the intervention: school feeding</vt:lpstr>
      <vt:lpstr>Be precise in variable definition  and data sources</vt:lpstr>
      <vt:lpstr>Unanticipated outcomes</vt:lpstr>
      <vt:lpstr>Steps Two and Three</vt:lpstr>
      <vt:lpstr>A ‘silo’ theory of change  for school meals</vt:lpstr>
      <vt:lpstr>The ‘un-siloed’ ToC</vt:lpstr>
      <vt:lpstr>Empathy</vt:lpstr>
      <vt:lpstr>Step Four</vt:lpstr>
      <vt:lpstr>School feeding: timeline</vt:lpstr>
      <vt:lpstr>Step Five</vt:lpstr>
      <vt:lpstr>Exercise</vt:lpstr>
      <vt:lpstr>What needs to be in place?</vt:lpstr>
      <vt:lpstr>Different types of evidence</vt:lpstr>
      <vt:lpstr>Different types of evidence</vt:lpstr>
      <vt:lpstr>Different types of evidence</vt:lpstr>
      <vt:lpstr>Potential weak links</vt:lpstr>
      <vt:lpstr>Second generation questions</vt:lpstr>
      <vt:lpstr>Step Six</vt:lpstr>
      <vt:lpstr>Example: School vouchers revisited</vt:lpstr>
      <vt:lpstr>Example: School vouchers redrawn</vt:lpstr>
      <vt:lpstr>Steps in building theory of change</vt:lpstr>
      <vt:lpstr>Interrogating the theory of change</vt:lpstr>
      <vt:lpstr>Common issues</vt:lpstr>
      <vt:lpstr>PowerPoint Presentation</vt:lpstr>
      <vt:lpstr>The need for formative research</vt:lpstr>
      <vt:lpstr>PowerPoint Presentation</vt:lpstr>
      <vt:lpstr>And participation declines over time</vt:lpstr>
      <vt:lpstr>Think about it a bit</vt:lpstr>
      <vt:lpstr>Don’t let me be misunderstood</vt:lpstr>
      <vt:lpstr>A typical theory of change</vt:lpstr>
      <vt:lpstr>What it really looks like</vt:lpstr>
      <vt:lpstr>The funnel of attrition</vt:lpstr>
      <vt:lpstr>An example from social funds</vt:lpstr>
      <vt:lpstr>PowerPoint Presentation</vt:lpstr>
      <vt:lpstr>The funnel operates within steps in the causal chain</vt:lpstr>
      <vt:lpstr>Examples of weak links</vt:lpstr>
      <vt:lpstr>Group exercise</vt:lpstr>
      <vt:lpstr>Mid-level theory: an approach to generalizability and transferability with reference to hand washing and policy uptake of research findings</vt:lpstr>
      <vt:lpstr>What is it and why use it?</vt:lpstr>
      <vt:lpstr>Generalizability and transferability</vt:lpstr>
      <vt:lpstr>What I will talk about</vt:lpstr>
      <vt:lpstr>PowerPoint Presentation</vt:lpstr>
      <vt:lpstr>PowerPoint Presentation</vt:lpstr>
      <vt:lpstr>Price elasticities: cost is not always the binding constraint</vt:lpstr>
      <vt:lpstr>A story from Quora</vt:lpstr>
      <vt:lpstr>PowerPoint Presentation</vt:lpstr>
      <vt:lpstr>A story from Quora</vt:lpstr>
      <vt:lpstr>PowerPoint Presentation</vt:lpstr>
      <vt:lpstr>Pre-contemplation</vt:lpstr>
      <vt:lpstr>Pre-contemplation</vt:lpstr>
      <vt:lpstr>Pre-contemplation</vt:lpstr>
      <vt:lpstr>Contemplation and planning</vt:lpstr>
      <vt:lpstr>Contemplation and preparation</vt:lpstr>
      <vt:lpstr>Action</vt:lpstr>
      <vt:lpstr>Action</vt:lpstr>
      <vt:lpstr>Maintenance</vt:lpstr>
      <vt:lpstr>Action</vt:lpstr>
      <vt:lpstr>PowerPoint Presentation</vt:lpstr>
      <vt:lpstr>  Results as expected: Community-based approaches no evidence maintenance of effect Marketing evidence is adherence Messaging main impact on uptake</vt:lpstr>
      <vt:lpstr>AND…</vt:lpstr>
      <vt:lpstr>Lessons</vt:lpstr>
      <vt:lpstr>Application to policy uptake of evidence</vt:lpstr>
      <vt:lpstr>PowerPoint Presentation</vt:lpstr>
      <vt:lpstr>PowerPoint Presentation</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for making flowcharts etc</dc:title>
  <dc:creator>Terri Pigott</dc:creator>
  <cp:lastModifiedBy>Windows User</cp:lastModifiedBy>
  <cp:revision>1044</cp:revision>
  <cp:lastPrinted>2015-05-26T12:13:05Z</cp:lastPrinted>
  <dcterms:created xsi:type="dcterms:W3CDTF">2010-07-10T21:08:55Z</dcterms:created>
  <dcterms:modified xsi:type="dcterms:W3CDTF">2019-02-12T05:48:28Z</dcterms:modified>
</cp:coreProperties>
</file>