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56" r:id="rId2"/>
    <p:sldId id="271" r:id="rId3"/>
    <p:sldId id="257" r:id="rId4"/>
    <p:sldId id="258" r:id="rId5"/>
    <p:sldId id="259" r:id="rId6"/>
    <p:sldId id="260" r:id="rId7"/>
    <p:sldId id="261" r:id="rId8"/>
    <p:sldId id="272" r:id="rId9"/>
    <p:sldId id="262" r:id="rId10"/>
    <p:sldId id="263" r:id="rId11"/>
    <p:sldId id="264" r:id="rId12"/>
    <p:sldId id="265" r:id="rId13"/>
    <p:sldId id="266" r:id="rId14"/>
    <p:sldId id="273" r:id="rId15"/>
    <p:sldId id="267" r:id="rId16"/>
    <p:sldId id="268" r:id="rId17"/>
    <p:sldId id="274" r:id="rId18"/>
    <p:sldId id="269" r:id="rId19"/>
    <p:sldId id="270" r:id="rId20"/>
  </p:sldIdLst>
  <p:sldSz cx="14173200" cy="7315200"/>
  <p:notesSz cx="6858000" cy="9144000"/>
  <p:defaultTextStyle>
    <a:defPPr>
      <a:defRPr lang="en-US"/>
    </a:defPPr>
    <a:lvl1pPr marL="0" algn="l" defTabSz="950336" rtl="0" eaLnBrk="1" latinLnBrk="0" hangingPunct="1">
      <a:defRPr sz="1871" kern="1200">
        <a:solidFill>
          <a:schemeClr val="tx1"/>
        </a:solidFill>
        <a:latin typeface="+mn-lt"/>
        <a:ea typeface="+mn-ea"/>
        <a:cs typeface="+mn-cs"/>
      </a:defRPr>
    </a:lvl1pPr>
    <a:lvl2pPr marL="475168" algn="l" defTabSz="950336" rtl="0" eaLnBrk="1" latinLnBrk="0" hangingPunct="1">
      <a:defRPr sz="1871" kern="1200">
        <a:solidFill>
          <a:schemeClr val="tx1"/>
        </a:solidFill>
        <a:latin typeface="+mn-lt"/>
        <a:ea typeface="+mn-ea"/>
        <a:cs typeface="+mn-cs"/>
      </a:defRPr>
    </a:lvl2pPr>
    <a:lvl3pPr marL="950336" algn="l" defTabSz="950336" rtl="0" eaLnBrk="1" latinLnBrk="0" hangingPunct="1">
      <a:defRPr sz="1871" kern="1200">
        <a:solidFill>
          <a:schemeClr val="tx1"/>
        </a:solidFill>
        <a:latin typeface="+mn-lt"/>
        <a:ea typeface="+mn-ea"/>
        <a:cs typeface="+mn-cs"/>
      </a:defRPr>
    </a:lvl3pPr>
    <a:lvl4pPr marL="1425504" algn="l" defTabSz="950336" rtl="0" eaLnBrk="1" latinLnBrk="0" hangingPunct="1">
      <a:defRPr sz="1871" kern="1200">
        <a:solidFill>
          <a:schemeClr val="tx1"/>
        </a:solidFill>
        <a:latin typeface="+mn-lt"/>
        <a:ea typeface="+mn-ea"/>
        <a:cs typeface="+mn-cs"/>
      </a:defRPr>
    </a:lvl4pPr>
    <a:lvl5pPr marL="1900672" algn="l" defTabSz="950336" rtl="0" eaLnBrk="1" latinLnBrk="0" hangingPunct="1">
      <a:defRPr sz="1871" kern="1200">
        <a:solidFill>
          <a:schemeClr val="tx1"/>
        </a:solidFill>
        <a:latin typeface="+mn-lt"/>
        <a:ea typeface="+mn-ea"/>
        <a:cs typeface="+mn-cs"/>
      </a:defRPr>
    </a:lvl5pPr>
    <a:lvl6pPr marL="2375840" algn="l" defTabSz="950336" rtl="0" eaLnBrk="1" latinLnBrk="0" hangingPunct="1">
      <a:defRPr sz="1871" kern="1200">
        <a:solidFill>
          <a:schemeClr val="tx1"/>
        </a:solidFill>
        <a:latin typeface="+mn-lt"/>
        <a:ea typeface="+mn-ea"/>
        <a:cs typeface="+mn-cs"/>
      </a:defRPr>
    </a:lvl6pPr>
    <a:lvl7pPr marL="2851008" algn="l" defTabSz="950336" rtl="0" eaLnBrk="1" latinLnBrk="0" hangingPunct="1">
      <a:defRPr sz="1871" kern="1200">
        <a:solidFill>
          <a:schemeClr val="tx1"/>
        </a:solidFill>
        <a:latin typeface="+mn-lt"/>
        <a:ea typeface="+mn-ea"/>
        <a:cs typeface="+mn-cs"/>
      </a:defRPr>
    </a:lvl7pPr>
    <a:lvl8pPr marL="3326176" algn="l" defTabSz="950336" rtl="0" eaLnBrk="1" latinLnBrk="0" hangingPunct="1">
      <a:defRPr sz="1871" kern="1200">
        <a:solidFill>
          <a:schemeClr val="tx1"/>
        </a:solidFill>
        <a:latin typeface="+mn-lt"/>
        <a:ea typeface="+mn-ea"/>
        <a:cs typeface="+mn-cs"/>
      </a:defRPr>
    </a:lvl8pPr>
    <a:lvl9pPr marL="3801344" algn="l" defTabSz="950336" rtl="0" eaLnBrk="1" latinLnBrk="0" hangingPunct="1">
      <a:defRPr sz="187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0" d="100"/>
          <a:sy n="70" d="100"/>
        </p:scale>
        <p:origin x="96"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4173200" cy="73152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342637" y="2239715"/>
            <a:ext cx="10259827" cy="2856158"/>
          </a:xfrm>
        </p:spPr>
        <p:txBody>
          <a:bodyPr anchor="b"/>
          <a:lstStyle>
            <a:lvl1pPr>
              <a:defRPr sz="5760"/>
            </a:lvl1pPr>
          </a:lstStyle>
          <a:p>
            <a:r>
              <a:rPr lang="en-US" smtClean="0"/>
              <a:t>Click to edit Master title style</a:t>
            </a:r>
            <a:endParaRPr lang="en-US" dirty="0"/>
          </a:p>
        </p:txBody>
      </p:sp>
      <p:sp>
        <p:nvSpPr>
          <p:cNvPr id="3" name="Subtitle 2"/>
          <p:cNvSpPr>
            <a:spLocks noGrp="1"/>
          </p:cNvSpPr>
          <p:nvPr>
            <p:ph type="subTitle" idx="1"/>
          </p:nvPr>
        </p:nvSpPr>
        <p:spPr bwMode="gray">
          <a:xfrm>
            <a:off x="1342637" y="5095872"/>
            <a:ext cx="10259827" cy="918848"/>
          </a:xfrm>
        </p:spPr>
        <p:txBody>
          <a:bodyPr anchor="t"/>
          <a:lstStyle>
            <a:lvl1pPr marL="0" indent="0" algn="l">
              <a:buNone/>
              <a:defRPr cap="all">
                <a:solidFill>
                  <a:schemeClr val="accent1">
                    <a:lumMod val="60000"/>
                    <a:lumOff val="40000"/>
                  </a:schemeClr>
                </a:solidFill>
              </a:defRPr>
            </a:lvl1pPr>
            <a:lvl2pPr marL="487707" indent="0" algn="ctr">
              <a:buNone/>
              <a:defRPr>
                <a:solidFill>
                  <a:schemeClr val="tx1">
                    <a:tint val="75000"/>
                  </a:schemeClr>
                </a:solidFill>
              </a:defRPr>
            </a:lvl2pPr>
            <a:lvl3pPr marL="975415" indent="0" algn="ctr">
              <a:buNone/>
              <a:defRPr>
                <a:solidFill>
                  <a:schemeClr val="tx1">
                    <a:tint val="75000"/>
                  </a:schemeClr>
                </a:solidFill>
              </a:defRPr>
            </a:lvl3pPr>
            <a:lvl4pPr marL="1463123" indent="0" algn="ctr">
              <a:buNone/>
              <a:defRPr>
                <a:solidFill>
                  <a:schemeClr val="tx1">
                    <a:tint val="75000"/>
                  </a:schemeClr>
                </a:solidFill>
              </a:defRPr>
            </a:lvl4pPr>
            <a:lvl5pPr marL="1950830" indent="0" algn="ctr">
              <a:buNone/>
              <a:defRPr>
                <a:solidFill>
                  <a:schemeClr val="tx1">
                    <a:tint val="75000"/>
                  </a:schemeClr>
                </a:solidFill>
              </a:defRPr>
            </a:lvl5pPr>
            <a:lvl6pPr marL="2438537" indent="0" algn="ctr">
              <a:buNone/>
              <a:defRPr>
                <a:solidFill>
                  <a:schemeClr val="tx1">
                    <a:tint val="75000"/>
                  </a:schemeClr>
                </a:solidFill>
              </a:defRPr>
            </a:lvl6pPr>
            <a:lvl7pPr marL="2926244" indent="0" algn="ctr">
              <a:buNone/>
              <a:defRPr>
                <a:solidFill>
                  <a:schemeClr val="tx1">
                    <a:tint val="75000"/>
                  </a:schemeClr>
                </a:solidFill>
              </a:defRPr>
            </a:lvl7pPr>
            <a:lvl8pPr marL="3413953" indent="0" algn="ctr">
              <a:buNone/>
              <a:defRPr>
                <a:solidFill>
                  <a:schemeClr val="tx1">
                    <a:tint val="75000"/>
                  </a:schemeClr>
                </a:solidFill>
              </a:defRPr>
            </a:lvl8pPr>
            <a:lvl9pPr marL="390166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1857288" y="1897102"/>
            <a:ext cx="1056639" cy="354329"/>
          </a:xfrm>
        </p:spPr>
        <p:txBody>
          <a:bodyPr anchor="t"/>
          <a:lstStyle>
            <a:lvl1pPr algn="l">
              <a:defRPr b="0" i="0">
                <a:solidFill>
                  <a:schemeClr val="bg1">
                    <a:alpha val="60000"/>
                  </a:schemeClr>
                </a:solidFill>
              </a:defRPr>
            </a:lvl1p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bwMode="gray">
          <a:xfrm rot="5400000">
            <a:off x="10591623" y="3428417"/>
            <a:ext cx="4117115" cy="354331"/>
          </a:xfrm>
        </p:spPr>
        <p:txBody>
          <a:bodyPr/>
          <a:lstStyle>
            <a:lvl1pPr>
              <a:defRPr b="0" i="0">
                <a:solidFill>
                  <a:schemeClr val="bg1">
                    <a:alpha val="60000"/>
                  </a:schemeClr>
                </a:solidFill>
              </a:defRPr>
            </a:lvl1pPr>
          </a:lstStyle>
          <a:p>
            <a:endParaRPr lang="en-GB"/>
          </a:p>
        </p:txBody>
      </p:sp>
      <p:sp>
        <p:nvSpPr>
          <p:cNvPr id="11" name="Rectangle 10"/>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2034829" y="315445"/>
            <a:ext cx="974406" cy="818866"/>
          </a:xfrm>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193102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4173200" cy="73152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42636" y="5301256"/>
            <a:ext cx="10259829" cy="604521"/>
          </a:xfrm>
        </p:spPr>
        <p:txBody>
          <a:bodyPr anchor="b">
            <a:normAutofit/>
          </a:bodyPr>
          <a:lstStyle>
            <a:lvl1pPr algn="l">
              <a:defRPr sz="256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42636" y="731520"/>
            <a:ext cx="10259829" cy="36576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07"/>
            </a:lvl1pPr>
            <a:lvl2pPr marL="487707" indent="0">
              <a:buNone/>
              <a:defRPr sz="1707"/>
            </a:lvl2pPr>
            <a:lvl3pPr marL="975415" indent="0">
              <a:buNone/>
              <a:defRPr sz="1707"/>
            </a:lvl3pPr>
            <a:lvl4pPr marL="1463123" indent="0">
              <a:buNone/>
              <a:defRPr sz="1707"/>
            </a:lvl4pPr>
            <a:lvl5pPr marL="1950830" indent="0">
              <a:buNone/>
              <a:defRPr sz="1707"/>
            </a:lvl5pPr>
            <a:lvl6pPr marL="2438537" indent="0">
              <a:buNone/>
              <a:defRPr sz="1707"/>
            </a:lvl6pPr>
            <a:lvl7pPr marL="2926244" indent="0">
              <a:buNone/>
              <a:defRPr sz="1707"/>
            </a:lvl7pPr>
            <a:lvl8pPr marL="3413953" indent="0">
              <a:buNone/>
              <a:defRPr sz="1707"/>
            </a:lvl8pPr>
            <a:lvl9pPr marL="3901660" indent="0">
              <a:buNone/>
              <a:defRPr sz="1707"/>
            </a:lvl9pPr>
          </a:lstStyle>
          <a:p>
            <a:r>
              <a:rPr lang="en-US" smtClean="0"/>
              <a:t>Click icon to add picture</a:t>
            </a:r>
            <a:endParaRPr lang="en-US" dirty="0"/>
          </a:p>
        </p:txBody>
      </p:sp>
      <p:sp>
        <p:nvSpPr>
          <p:cNvPr id="4" name="Text Placeholder 3"/>
          <p:cNvSpPr>
            <a:spLocks noGrp="1"/>
          </p:cNvSpPr>
          <p:nvPr>
            <p:ph type="body" sz="half" idx="2"/>
          </p:nvPr>
        </p:nvSpPr>
        <p:spPr>
          <a:xfrm>
            <a:off x="1342636" y="5905776"/>
            <a:ext cx="10259827" cy="526626"/>
          </a:xfrm>
        </p:spPr>
        <p:txBody>
          <a:bodyPr>
            <a:normAutofit/>
          </a:bodyPr>
          <a:lstStyle>
            <a:lvl1pPr marL="0" indent="0">
              <a:buNone/>
              <a:defRPr sz="1280">
                <a:solidFill>
                  <a:schemeClr val="accent1">
                    <a:lumMod val="60000"/>
                    <a:lumOff val="40000"/>
                  </a:schemeClr>
                </a:solidFill>
              </a:defRPr>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75FFE-DD42-4F86-AA79-AADB94995314}"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406106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4173200" cy="73152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35478" y="1134312"/>
            <a:ext cx="10266986" cy="1464518"/>
          </a:xfrm>
        </p:spPr>
        <p:txBody>
          <a:bodyPr/>
          <a:lstStyle>
            <a:lvl1pPr>
              <a:defRPr sz="4267"/>
            </a:lvl1pPr>
          </a:lstStyle>
          <a:p>
            <a:r>
              <a:rPr lang="en-US" smtClean="0"/>
              <a:t>Click to edit Master title style</a:t>
            </a:r>
            <a:endParaRPr lang="en-US" dirty="0"/>
          </a:p>
        </p:txBody>
      </p:sp>
      <p:sp>
        <p:nvSpPr>
          <p:cNvPr id="8" name="Text Placeholder 3"/>
          <p:cNvSpPr>
            <a:spLocks noGrp="1"/>
          </p:cNvSpPr>
          <p:nvPr>
            <p:ph type="body" sz="half" idx="2"/>
          </p:nvPr>
        </p:nvSpPr>
        <p:spPr>
          <a:xfrm>
            <a:off x="1342636" y="3779520"/>
            <a:ext cx="10259829" cy="2641600"/>
          </a:xfrm>
        </p:spPr>
        <p:txBody>
          <a:bodyPr anchor="ctr">
            <a:normAutofit/>
          </a:bodyPr>
          <a:lstStyle>
            <a:lvl1pPr marL="0" indent="0">
              <a:buNone/>
              <a:defRPr sz="1920"/>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477135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4173200" cy="73152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1024822" y="647827"/>
            <a:ext cx="932223" cy="1668149"/>
          </a:xfrm>
          <a:prstGeom prst="rect">
            <a:avLst/>
          </a:prstGeom>
          <a:noFill/>
        </p:spPr>
        <p:txBody>
          <a:bodyPr wrap="square" rtlCol="0">
            <a:spAutoFit/>
          </a:bodyPr>
          <a:lstStyle/>
          <a:p>
            <a:pPr algn="r"/>
            <a:r>
              <a:rPr lang="en-US" sz="10240" b="0" i="0" dirty="0">
                <a:solidFill>
                  <a:schemeClr val="accent1">
                    <a:lumMod val="60000"/>
                    <a:lumOff val="40000"/>
                  </a:schemeClr>
                </a:solidFill>
                <a:latin typeface="Arial"/>
                <a:cs typeface="Arial"/>
              </a:rPr>
              <a:t>“</a:t>
            </a:r>
          </a:p>
        </p:txBody>
      </p:sp>
      <p:sp>
        <p:nvSpPr>
          <p:cNvPr id="13" name="TextBox 12"/>
          <p:cNvSpPr txBox="1"/>
          <p:nvPr/>
        </p:nvSpPr>
        <p:spPr bwMode="gray">
          <a:xfrm>
            <a:off x="11490685" y="2788041"/>
            <a:ext cx="758837" cy="1668149"/>
          </a:xfrm>
          <a:prstGeom prst="rect">
            <a:avLst/>
          </a:prstGeom>
          <a:noFill/>
        </p:spPr>
        <p:txBody>
          <a:bodyPr wrap="square" rtlCol="0">
            <a:spAutoFit/>
          </a:bodyPr>
          <a:lstStyle/>
          <a:p>
            <a:pPr algn="r"/>
            <a:r>
              <a:rPr lang="en-US" sz="1024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838933" y="1047610"/>
            <a:ext cx="9827666" cy="2876407"/>
          </a:xfrm>
        </p:spPr>
        <p:txBody>
          <a:bodyPr/>
          <a:lstStyle>
            <a:lvl1pPr>
              <a:defRPr sz="4267"/>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2262162" y="3924017"/>
            <a:ext cx="8987542" cy="364986"/>
          </a:xfrm>
        </p:spPr>
        <p:txBody>
          <a:bodyPr anchor="t">
            <a:normAutofit/>
          </a:bodyPr>
          <a:lstStyle>
            <a:lvl1pPr marL="0" indent="0">
              <a:buNone/>
              <a:defRPr lang="en-US" sz="1493" b="0" i="0" kern="1200" cap="small" dirty="0">
                <a:solidFill>
                  <a:schemeClr val="accent1">
                    <a:lumMod val="60000"/>
                    <a:lumOff val="40000"/>
                  </a:schemeClr>
                </a:solidFill>
                <a:latin typeface="+mn-lt"/>
                <a:ea typeface="+mn-ea"/>
              </a:defRPr>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10" name="Text Placeholder 3"/>
          <p:cNvSpPr>
            <a:spLocks noGrp="1"/>
          </p:cNvSpPr>
          <p:nvPr>
            <p:ph type="body" sz="half" idx="2"/>
          </p:nvPr>
        </p:nvSpPr>
        <p:spPr>
          <a:xfrm>
            <a:off x="1342636" y="5364480"/>
            <a:ext cx="10747193" cy="1064381"/>
          </a:xfrm>
        </p:spPr>
        <p:txBody>
          <a:bodyPr anchor="ctr">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3041604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4173200" cy="73152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42634" y="2528712"/>
            <a:ext cx="10259830" cy="1944015"/>
          </a:xfrm>
        </p:spPr>
        <p:txBody>
          <a:bodyPr anchor="b"/>
          <a:lstStyle>
            <a:lvl1pPr algn="l">
              <a:defRPr sz="4267"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42636" y="5359965"/>
            <a:ext cx="10259829" cy="917760"/>
          </a:xfrm>
        </p:spPr>
        <p:txBody>
          <a:bodyPr anchor="t"/>
          <a:lstStyle>
            <a:lvl1pPr marL="0" indent="0" algn="l">
              <a:buNone/>
              <a:defRPr sz="2133" cap="none">
                <a:solidFill>
                  <a:schemeClr val="accent1">
                    <a:lumMod val="60000"/>
                    <a:lumOff val="40000"/>
                  </a:schemeClr>
                </a:solidFill>
              </a:defRPr>
            </a:lvl1pPr>
            <a:lvl2pPr marL="487707" indent="0">
              <a:buNone/>
              <a:defRPr sz="1920">
                <a:solidFill>
                  <a:schemeClr val="tx1">
                    <a:tint val="75000"/>
                  </a:schemeClr>
                </a:solidFill>
              </a:defRPr>
            </a:lvl2pPr>
            <a:lvl3pPr marL="975415" indent="0">
              <a:buNone/>
              <a:defRPr sz="1707">
                <a:solidFill>
                  <a:schemeClr val="tx1">
                    <a:tint val="75000"/>
                  </a:schemeClr>
                </a:solidFill>
              </a:defRPr>
            </a:lvl3pPr>
            <a:lvl4pPr marL="1463123" indent="0">
              <a:buNone/>
              <a:defRPr sz="1493">
                <a:solidFill>
                  <a:schemeClr val="tx1">
                    <a:tint val="75000"/>
                  </a:schemeClr>
                </a:solidFill>
              </a:defRPr>
            </a:lvl4pPr>
            <a:lvl5pPr marL="1950830" indent="0">
              <a:buNone/>
              <a:defRPr sz="1493">
                <a:solidFill>
                  <a:schemeClr val="tx1">
                    <a:tint val="75000"/>
                  </a:schemeClr>
                </a:solidFill>
              </a:defRPr>
            </a:lvl5pPr>
            <a:lvl6pPr marL="2438537" indent="0">
              <a:buNone/>
              <a:defRPr sz="1493">
                <a:solidFill>
                  <a:schemeClr val="tx1">
                    <a:tint val="75000"/>
                  </a:schemeClr>
                </a:solidFill>
              </a:defRPr>
            </a:lvl6pPr>
            <a:lvl7pPr marL="2926244" indent="0">
              <a:buNone/>
              <a:defRPr sz="1493">
                <a:solidFill>
                  <a:schemeClr val="tx1">
                    <a:tint val="75000"/>
                  </a:schemeClr>
                </a:solidFill>
              </a:defRPr>
            </a:lvl7pPr>
            <a:lvl8pPr marL="3413953" indent="0">
              <a:buNone/>
              <a:defRPr sz="1493">
                <a:solidFill>
                  <a:schemeClr val="tx1">
                    <a:tint val="75000"/>
                  </a:schemeClr>
                </a:solidFill>
              </a:defRPr>
            </a:lvl8pPr>
            <a:lvl9pPr marL="3901660" indent="0">
              <a:buNone/>
              <a:defRPr sz="149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2029954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342636" y="1038580"/>
            <a:ext cx="10259829" cy="754095"/>
          </a:xfrm>
        </p:spPr>
        <p:txBody>
          <a:bodyPr/>
          <a:lstStyle>
            <a:lvl1pPr>
              <a:defRPr sz="3840"/>
            </a:lvl1pPr>
          </a:lstStyle>
          <a:p>
            <a:r>
              <a:rPr lang="en-US" smtClean="0"/>
              <a:t>Click to edit Master title style</a:t>
            </a:r>
            <a:endParaRPr lang="en-US" dirty="0"/>
          </a:p>
        </p:txBody>
      </p:sp>
      <p:sp>
        <p:nvSpPr>
          <p:cNvPr id="3" name="Text Placeholder 2"/>
          <p:cNvSpPr>
            <a:spLocks noGrp="1"/>
          </p:cNvSpPr>
          <p:nvPr>
            <p:ph type="body" idx="1"/>
          </p:nvPr>
        </p:nvSpPr>
        <p:spPr>
          <a:xfrm>
            <a:off x="1342636" y="2777070"/>
            <a:ext cx="3652433" cy="614679"/>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16" name="Text Placeholder 3"/>
          <p:cNvSpPr>
            <a:spLocks noGrp="1"/>
          </p:cNvSpPr>
          <p:nvPr>
            <p:ph type="body" sz="half" idx="15"/>
          </p:nvPr>
        </p:nvSpPr>
        <p:spPr>
          <a:xfrm>
            <a:off x="1342634" y="3391750"/>
            <a:ext cx="3652434" cy="3037113"/>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5" name="Text Placeholder 4"/>
          <p:cNvSpPr>
            <a:spLocks noGrp="1"/>
          </p:cNvSpPr>
          <p:nvPr>
            <p:ph type="body" sz="quarter" idx="3"/>
          </p:nvPr>
        </p:nvSpPr>
        <p:spPr>
          <a:xfrm>
            <a:off x="5246039" y="2777067"/>
            <a:ext cx="3658398" cy="614679"/>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19" name="Text Placeholder 3"/>
          <p:cNvSpPr>
            <a:spLocks noGrp="1"/>
          </p:cNvSpPr>
          <p:nvPr>
            <p:ph type="body" sz="half" idx="16"/>
          </p:nvPr>
        </p:nvSpPr>
        <p:spPr>
          <a:xfrm>
            <a:off x="5246039" y="3391749"/>
            <a:ext cx="3658398" cy="3037113"/>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14" name="Text Placeholder 4"/>
          <p:cNvSpPr>
            <a:spLocks noGrp="1"/>
          </p:cNvSpPr>
          <p:nvPr>
            <p:ph type="body" sz="quarter" idx="13"/>
          </p:nvPr>
        </p:nvSpPr>
        <p:spPr>
          <a:xfrm>
            <a:off x="9169959" y="2777069"/>
            <a:ext cx="3656911" cy="614679"/>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20" name="Text Placeholder 3"/>
          <p:cNvSpPr>
            <a:spLocks noGrp="1"/>
          </p:cNvSpPr>
          <p:nvPr>
            <p:ph type="body" sz="half" idx="17"/>
          </p:nvPr>
        </p:nvSpPr>
        <p:spPr>
          <a:xfrm>
            <a:off x="9170182" y="3391747"/>
            <a:ext cx="3656686" cy="3037113"/>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cxnSp>
        <p:nvCxnSpPr>
          <p:cNvPr id="17" name="Straight Connector 16"/>
          <p:cNvCxnSpPr/>
          <p:nvPr/>
        </p:nvCxnSpPr>
        <p:spPr>
          <a:xfrm>
            <a:off x="5119616" y="2740943"/>
            <a:ext cx="0" cy="372533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9035416" y="2740943"/>
            <a:ext cx="0" cy="372533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775FFE-DD42-4F86-AA79-AADB94995314}" type="datetimeFigureOut">
              <a:rPr lang="en-GB" smtClean="0"/>
              <a:t>08/02/2019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2354286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342636" y="1038580"/>
            <a:ext cx="10259829" cy="754095"/>
          </a:xfrm>
        </p:spPr>
        <p:txBody>
          <a:bodyPr/>
          <a:lstStyle>
            <a:lvl1pPr>
              <a:defRPr sz="3840"/>
            </a:lvl1pPr>
          </a:lstStyle>
          <a:p>
            <a:r>
              <a:rPr lang="en-US" smtClean="0"/>
              <a:t>Click to edit Master title style</a:t>
            </a:r>
            <a:endParaRPr lang="en-US" dirty="0"/>
          </a:p>
        </p:txBody>
      </p:sp>
      <p:sp>
        <p:nvSpPr>
          <p:cNvPr id="3" name="Text Placeholder 2"/>
          <p:cNvSpPr>
            <a:spLocks noGrp="1"/>
          </p:cNvSpPr>
          <p:nvPr>
            <p:ph type="body" idx="1"/>
          </p:nvPr>
        </p:nvSpPr>
        <p:spPr>
          <a:xfrm>
            <a:off x="1342634" y="4835034"/>
            <a:ext cx="3546134" cy="614679"/>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19" name="Picture Placeholder 2"/>
          <p:cNvSpPr>
            <a:spLocks noGrp="1" noChangeAspect="1"/>
          </p:cNvSpPr>
          <p:nvPr>
            <p:ph type="pic" idx="15"/>
          </p:nvPr>
        </p:nvSpPr>
        <p:spPr>
          <a:xfrm>
            <a:off x="1551420" y="2777067"/>
            <a:ext cx="3128569" cy="16976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07"/>
            </a:lvl1pPr>
            <a:lvl2pPr marL="487707" indent="0">
              <a:buNone/>
              <a:defRPr sz="1707"/>
            </a:lvl2pPr>
            <a:lvl3pPr marL="975415" indent="0">
              <a:buNone/>
              <a:defRPr sz="1707"/>
            </a:lvl3pPr>
            <a:lvl4pPr marL="1463123" indent="0">
              <a:buNone/>
              <a:defRPr sz="1707"/>
            </a:lvl4pPr>
            <a:lvl5pPr marL="1950830" indent="0">
              <a:buNone/>
              <a:defRPr sz="1707"/>
            </a:lvl5pPr>
            <a:lvl6pPr marL="2438537" indent="0">
              <a:buNone/>
              <a:defRPr sz="1707"/>
            </a:lvl6pPr>
            <a:lvl7pPr marL="2926244" indent="0">
              <a:buNone/>
              <a:defRPr sz="1707"/>
            </a:lvl7pPr>
            <a:lvl8pPr marL="3413953" indent="0">
              <a:buNone/>
              <a:defRPr sz="1707"/>
            </a:lvl8pPr>
            <a:lvl9pPr marL="3901660" indent="0">
              <a:buNone/>
              <a:defRPr sz="1707"/>
            </a:lvl9pPr>
          </a:lstStyle>
          <a:p>
            <a:r>
              <a:rPr lang="en-US" smtClean="0"/>
              <a:t>Click icon to add picture</a:t>
            </a:r>
            <a:endParaRPr lang="en-US" dirty="0"/>
          </a:p>
        </p:txBody>
      </p:sp>
      <p:sp>
        <p:nvSpPr>
          <p:cNvPr id="22" name="Text Placeholder 3"/>
          <p:cNvSpPr>
            <a:spLocks noGrp="1"/>
          </p:cNvSpPr>
          <p:nvPr>
            <p:ph type="body" sz="half" idx="18"/>
          </p:nvPr>
        </p:nvSpPr>
        <p:spPr>
          <a:xfrm>
            <a:off x="1342634" y="5449714"/>
            <a:ext cx="3546134" cy="979149"/>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5" name="Text Placeholder 4"/>
          <p:cNvSpPr>
            <a:spLocks noGrp="1"/>
          </p:cNvSpPr>
          <p:nvPr>
            <p:ph type="body" sz="quarter" idx="3"/>
          </p:nvPr>
        </p:nvSpPr>
        <p:spPr>
          <a:xfrm>
            <a:off x="5311306" y="4835035"/>
            <a:ext cx="3546134" cy="614681"/>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41" name="Picture Placeholder 2"/>
          <p:cNvSpPr>
            <a:spLocks noGrp="1" noChangeAspect="1"/>
          </p:cNvSpPr>
          <p:nvPr>
            <p:ph type="pic" idx="21"/>
          </p:nvPr>
        </p:nvSpPr>
        <p:spPr>
          <a:xfrm>
            <a:off x="5520088" y="2777067"/>
            <a:ext cx="3128570" cy="16976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07"/>
            </a:lvl1pPr>
            <a:lvl2pPr marL="487707" indent="0">
              <a:buNone/>
              <a:defRPr sz="1707"/>
            </a:lvl2pPr>
            <a:lvl3pPr marL="975415" indent="0">
              <a:buNone/>
              <a:defRPr sz="1707"/>
            </a:lvl3pPr>
            <a:lvl4pPr marL="1463123" indent="0">
              <a:buNone/>
              <a:defRPr sz="1707"/>
            </a:lvl4pPr>
            <a:lvl5pPr marL="1950830" indent="0">
              <a:buNone/>
              <a:defRPr sz="1707"/>
            </a:lvl5pPr>
            <a:lvl6pPr marL="2438537" indent="0">
              <a:buNone/>
              <a:defRPr sz="1707"/>
            </a:lvl6pPr>
            <a:lvl7pPr marL="2926244" indent="0">
              <a:buNone/>
              <a:defRPr sz="1707"/>
            </a:lvl7pPr>
            <a:lvl8pPr marL="3413953" indent="0">
              <a:buNone/>
              <a:defRPr sz="1707"/>
            </a:lvl8pPr>
            <a:lvl9pPr marL="3901660" indent="0">
              <a:buNone/>
              <a:defRPr sz="1707"/>
            </a:lvl9pPr>
          </a:lstStyle>
          <a:p>
            <a:r>
              <a:rPr lang="en-US" smtClean="0"/>
              <a:t>Click icon to add picture</a:t>
            </a:r>
            <a:endParaRPr lang="en-US" dirty="0"/>
          </a:p>
        </p:txBody>
      </p:sp>
      <p:sp>
        <p:nvSpPr>
          <p:cNvPr id="23" name="Text Placeholder 3"/>
          <p:cNvSpPr>
            <a:spLocks noGrp="1"/>
          </p:cNvSpPr>
          <p:nvPr>
            <p:ph type="body" sz="half" idx="19"/>
          </p:nvPr>
        </p:nvSpPr>
        <p:spPr>
          <a:xfrm>
            <a:off x="5312825" y="5449712"/>
            <a:ext cx="3546134" cy="979149"/>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14" name="Text Placeholder 4"/>
          <p:cNvSpPr>
            <a:spLocks noGrp="1"/>
          </p:cNvSpPr>
          <p:nvPr>
            <p:ph type="body" sz="quarter" idx="13"/>
          </p:nvPr>
        </p:nvSpPr>
        <p:spPr>
          <a:xfrm>
            <a:off x="9279976" y="4835035"/>
            <a:ext cx="3546898" cy="614679"/>
          </a:xfrm>
        </p:spPr>
        <p:txBody>
          <a:bodyPr anchor="b">
            <a:noAutofit/>
          </a:bodyPr>
          <a:lstStyle>
            <a:lvl1pPr marL="0" indent="0">
              <a:buNone/>
              <a:defRPr sz="2560" b="0">
                <a:solidFill>
                  <a:schemeClr val="accent1">
                    <a:lumMod val="60000"/>
                    <a:lumOff val="40000"/>
                  </a:schemeClr>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42" name="Picture Placeholder 2"/>
          <p:cNvSpPr>
            <a:spLocks noGrp="1" noChangeAspect="1"/>
          </p:cNvSpPr>
          <p:nvPr>
            <p:ph type="pic" idx="22"/>
          </p:nvPr>
        </p:nvSpPr>
        <p:spPr>
          <a:xfrm>
            <a:off x="9489525" y="2777067"/>
            <a:ext cx="3128569" cy="169761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07"/>
            </a:lvl1pPr>
            <a:lvl2pPr marL="487707" indent="0">
              <a:buNone/>
              <a:defRPr sz="1707"/>
            </a:lvl2pPr>
            <a:lvl3pPr marL="975415" indent="0">
              <a:buNone/>
              <a:defRPr sz="1707"/>
            </a:lvl3pPr>
            <a:lvl4pPr marL="1463123" indent="0">
              <a:buNone/>
              <a:defRPr sz="1707"/>
            </a:lvl4pPr>
            <a:lvl5pPr marL="1950830" indent="0">
              <a:buNone/>
              <a:defRPr sz="1707"/>
            </a:lvl5pPr>
            <a:lvl6pPr marL="2438537" indent="0">
              <a:buNone/>
              <a:defRPr sz="1707"/>
            </a:lvl6pPr>
            <a:lvl7pPr marL="2926244" indent="0">
              <a:buNone/>
              <a:defRPr sz="1707"/>
            </a:lvl7pPr>
            <a:lvl8pPr marL="3413953" indent="0">
              <a:buNone/>
              <a:defRPr sz="1707"/>
            </a:lvl8pPr>
            <a:lvl9pPr marL="3901660" indent="0">
              <a:buNone/>
              <a:defRPr sz="1707"/>
            </a:lvl9pPr>
          </a:lstStyle>
          <a:p>
            <a:r>
              <a:rPr lang="en-US" smtClean="0"/>
              <a:t>Click icon to add picture</a:t>
            </a:r>
            <a:endParaRPr lang="en-US" dirty="0"/>
          </a:p>
        </p:txBody>
      </p:sp>
      <p:sp>
        <p:nvSpPr>
          <p:cNvPr id="24" name="Text Placeholder 3"/>
          <p:cNvSpPr>
            <a:spLocks noGrp="1"/>
          </p:cNvSpPr>
          <p:nvPr>
            <p:ph type="body" sz="half" idx="20"/>
          </p:nvPr>
        </p:nvSpPr>
        <p:spPr>
          <a:xfrm>
            <a:off x="9279978" y="5449711"/>
            <a:ext cx="3546899" cy="979149"/>
          </a:xfrm>
        </p:spPr>
        <p:txBody>
          <a:bodyPr anchor="t">
            <a:normAutofit/>
          </a:bodyPr>
          <a:lstStyle>
            <a:lvl1pPr marL="0" indent="0">
              <a:buNone/>
              <a:defRPr sz="1493"/>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cxnSp>
        <p:nvCxnSpPr>
          <p:cNvPr id="43" name="Straight Connector 42"/>
          <p:cNvCxnSpPr/>
          <p:nvPr/>
        </p:nvCxnSpPr>
        <p:spPr>
          <a:xfrm>
            <a:off x="5121779" y="2740943"/>
            <a:ext cx="0" cy="372533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9064945" y="2740943"/>
            <a:ext cx="0" cy="372533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775FFE-DD42-4F86-AA79-AADB94995314}" type="datetimeFigureOut">
              <a:rPr lang="en-GB" smtClean="0"/>
              <a:t>08/02/2019</a:t>
            </a:fld>
            <a:endParaRPr lang="en-GB"/>
          </a:p>
        </p:txBody>
      </p:sp>
      <p:sp>
        <p:nvSpPr>
          <p:cNvPr id="8" name="Footer Placeholder 7"/>
          <p:cNvSpPr>
            <a:spLocks noGrp="1"/>
          </p:cNvSpPr>
          <p:nvPr>
            <p:ph type="ftr" sz="quarter" idx="11"/>
          </p:nvPr>
        </p:nvSpPr>
        <p:spPr>
          <a:xfrm>
            <a:off x="652291" y="6817962"/>
            <a:ext cx="4236478" cy="325121"/>
          </a:xfrm>
        </p:spPr>
        <p:txBody>
          <a:bodyPr/>
          <a:lstStyle/>
          <a:p>
            <a:endParaRPr lang="en-GB"/>
          </a:p>
        </p:txBody>
      </p:sp>
      <p:sp>
        <p:nvSpPr>
          <p:cNvPr id="9" name="Slide Number Placeholder 8"/>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4265857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42636" y="1038580"/>
            <a:ext cx="10259829" cy="754095"/>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42636" y="2777067"/>
            <a:ext cx="10259829" cy="3644053"/>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2433451" y="6817962"/>
            <a:ext cx="1151571" cy="325119"/>
          </a:xfrm>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1890960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4173200" cy="73152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9980336" y="1363698"/>
            <a:ext cx="1639084" cy="506516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42637" y="1363698"/>
            <a:ext cx="7272629" cy="506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2384236" y="6817962"/>
            <a:ext cx="1153357" cy="325119"/>
          </a:xfrm>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264038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1468100" y="6838950"/>
            <a:ext cx="836284" cy="476250"/>
          </a:xfrm>
        </p:spPr>
        <p:txBody>
          <a:bodyPr/>
          <a:lstStyle/>
          <a:p>
            <a:fld id="{62C4A796-BC3D-4199-AB3A-2EF6D0BCA78F}" type="slidenum">
              <a:rPr lang="en-GB" smtClean="0"/>
              <a:t>‹#›</a:t>
            </a:fld>
            <a:endParaRPr lang="en-GB" dirty="0"/>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
        <p:nvSpPr>
          <p:cNvPr id="11" name="Picture Placeholder 10"/>
          <p:cNvSpPr>
            <a:spLocks noGrp="1"/>
          </p:cNvSpPr>
          <p:nvPr>
            <p:ph type="pic" sz="quarter" idx="14"/>
          </p:nvPr>
        </p:nvSpPr>
        <p:spPr>
          <a:xfrm>
            <a:off x="13525500" y="800100"/>
            <a:ext cx="46038" cy="46038"/>
          </a:xfrm>
        </p:spPr>
        <p:txBody>
          <a:bodyPr/>
          <a:lstStyle/>
          <a:p>
            <a:endParaRPr lang="en-GB" dirty="0"/>
          </a:p>
        </p:txBody>
      </p:sp>
      <p:sp>
        <p:nvSpPr>
          <p:cNvPr id="18" name="Picture Placeholder 17"/>
          <p:cNvSpPr>
            <a:spLocks noGrp="1"/>
          </p:cNvSpPr>
          <p:nvPr>
            <p:ph type="pic" sz="quarter" idx="15"/>
          </p:nvPr>
        </p:nvSpPr>
        <p:spPr>
          <a:xfrm>
            <a:off x="12668250" y="3790950"/>
            <a:ext cx="914400" cy="914400"/>
          </a:xfrm>
        </p:spPr>
        <p:txBody>
          <a:bodyPr/>
          <a:lstStyle/>
          <a:p>
            <a:endParaRPr lang="en-GB"/>
          </a:p>
        </p:txBody>
      </p:sp>
    </p:spTree>
    <p:extLst>
      <p:ext uri="{BB962C8B-B14F-4D97-AF65-F5344CB8AC3E}">
        <p14:creationId xmlns:p14="http://schemas.microsoft.com/office/powerpoint/2010/main" val="205340328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1806229" y="0"/>
            <a:ext cx="974406" cy="818866"/>
          </a:xfrm>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30312736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342636" y="2777067"/>
            <a:ext cx="10259829" cy="36440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2457912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20002000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417324933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4980898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408418761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306529871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29750241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319826237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263078628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197322170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27137718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4173200" cy="73152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42635" y="2856155"/>
            <a:ext cx="5058067" cy="2436079"/>
          </a:xfrm>
        </p:spPr>
        <p:txBody>
          <a:bodyPr anchor="ctr"/>
          <a:lstStyle>
            <a:lvl1pPr algn="l">
              <a:defRPr sz="4267"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016088" y="2856154"/>
            <a:ext cx="4368146" cy="2436079"/>
          </a:xfrm>
        </p:spPr>
        <p:txBody>
          <a:bodyPr anchor="ctr"/>
          <a:lstStyle>
            <a:lvl1pPr marL="0" indent="0" algn="l">
              <a:buNone/>
              <a:defRPr sz="2133" cap="all">
                <a:solidFill>
                  <a:schemeClr val="accent1">
                    <a:lumMod val="60000"/>
                    <a:lumOff val="40000"/>
                  </a:schemeClr>
                </a:solidFill>
              </a:defRPr>
            </a:lvl1pPr>
            <a:lvl2pPr marL="487707" indent="0">
              <a:buNone/>
              <a:defRPr sz="1920">
                <a:solidFill>
                  <a:schemeClr val="tx1">
                    <a:tint val="75000"/>
                  </a:schemeClr>
                </a:solidFill>
              </a:defRPr>
            </a:lvl2pPr>
            <a:lvl3pPr marL="975415" indent="0">
              <a:buNone/>
              <a:defRPr sz="1707">
                <a:solidFill>
                  <a:schemeClr val="tx1">
                    <a:tint val="75000"/>
                  </a:schemeClr>
                </a:solidFill>
              </a:defRPr>
            </a:lvl3pPr>
            <a:lvl4pPr marL="1463123" indent="0">
              <a:buNone/>
              <a:defRPr sz="1493">
                <a:solidFill>
                  <a:schemeClr val="tx1">
                    <a:tint val="75000"/>
                  </a:schemeClr>
                </a:solidFill>
              </a:defRPr>
            </a:lvl4pPr>
            <a:lvl5pPr marL="1950830" indent="0">
              <a:buNone/>
              <a:defRPr sz="1493">
                <a:solidFill>
                  <a:schemeClr val="tx1">
                    <a:tint val="75000"/>
                  </a:schemeClr>
                </a:solidFill>
              </a:defRPr>
            </a:lvl5pPr>
            <a:lvl6pPr marL="2438537" indent="0">
              <a:buNone/>
              <a:defRPr sz="1493">
                <a:solidFill>
                  <a:schemeClr val="tx1">
                    <a:tint val="75000"/>
                  </a:schemeClr>
                </a:solidFill>
              </a:defRPr>
            </a:lvl6pPr>
            <a:lvl7pPr marL="2926244" indent="0">
              <a:buNone/>
              <a:defRPr sz="1493">
                <a:solidFill>
                  <a:schemeClr val="tx1">
                    <a:tint val="75000"/>
                  </a:schemeClr>
                </a:solidFill>
              </a:defRPr>
            </a:lvl7pPr>
            <a:lvl8pPr marL="3413953" indent="0">
              <a:buNone/>
              <a:defRPr sz="1493">
                <a:solidFill>
                  <a:schemeClr val="tx1">
                    <a:tint val="75000"/>
                  </a:schemeClr>
                </a:solidFill>
              </a:defRPr>
            </a:lvl8pPr>
            <a:lvl9pPr marL="3901660" indent="0">
              <a:buNone/>
              <a:defRPr sz="149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12616792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298269730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cxnSp>
        <p:nvCxnSpPr>
          <p:cNvPr id="7" name="Straight Connector 6"/>
          <p:cNvCxnSpPr/>
          <p:nvPr/>
        </p:nvCxnSpPr>
        <p:spPr>
          <a:xfrm>
            <a:off x="1623048" y="2582897"/>
            <a:ext cx="1093598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pic>
        <p:nvPicPr>
          <p:cNvPr id="8" name="Picture 7"/>
          <p:cNvPicPr>
            <a:picLocks noChangeAspect="1"/>
          </p:cNvPicPr>
          <p:nvPr userDrawn="1"/>
        </p:nvPicPr>
        <p:blipFill>
          <a:blip r:embed="rId2"/>
          <a:stretch>
            <a:fillRect/>
          </a:stretch>
        </p:blipFill>
        <p:spPr>
          <a:xfrm>
            <a:off x="0" y="5"/>
            <a:ext cx="1840460" cy="1024217"/>
          </a:xfrm>
          <a:prstGeom prst="rect">
            <a:avLst/>
          </a:prstGeom>
        </p:spPr>
      </p:pic>
      <p:sp>
        <p:nvSpPr>
          <p:cNvPr id="10" name="Picture Placeholder 9"/>
          <p:cNvSpPr>
            <a:spLocks noGrp="1"/>
          </p:cNvSpPr>
          <p:nvPr>
            <p:ph type="pic" sz="quarter" idx="13"/>
          </p:nvPr>
        </p:nvSpPr>
        <p:spPr>
          <a:xfrm>
            <a:off x="6996634" y="3752852"/>
            <a:ext cx="851223" cy="1504950"/>
          </a:xfrm>
        </p:spPr>
        <p:txBody>
          <a:bodyPr/>
          <a:lstStyle/>
          <a:p>
            <a:endParaRPr lang="en-GB"/>
          </a:p>
        </p:txBody>
      </p:sp>
    </p:spTree>
    <p:extLst>
      <p:ext uri="{BB962C8B-B14F-4D97-AF65-F5344CB8AC3E}">
        <p14:creationId xmlns:p14="http://schemas.microsoft.com/office/powerpoint/2010/main" val="406152051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775FFE-DD42-4F86-AA79-AADB94995314}" type="datetimeFigureOut">
              <a:rPr lang="en-GB" smtClean="0"/>
              <a:t>08/02/2019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9970530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42634" y="2777068"/>
            <a:ext cx="5609246" cy="364405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217630" y="2777067"/>
            <a:ext cx="5609247" cy="364405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775FFE-DD42-4F86-AA79-AADB94995314}"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337424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42637" y="2777067"/>
            <a:ext cx="5609245" cy="614679"/>
          </a:xfrm>
        </p:spPr>
        <p:txBody>
          <a:bodyPr anchor="b">
            <a:noAutofit/>
          </a:bodyPr>
          <a:lstStyle>
            <a:lvl1pPr marL="0" indent="0">
              <a:buNone/>
              <a:defRPr sz="2560" b="0">
                <a:solidFill>
                  <a:schemeClr val="accent1"/>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1342634" y="3391748"/>
            <a:ext cx="5609246" cy="302937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217630" y="2777067"/>
            <a:ext cx="5609247" cy="614679"/>
          </a:xfrm>
        </p:spPr>
        <p:txBody>
          <a:bodyPr anchor="b">
            <a:noAutofit/>
          </a:bodyPr>
          <a:lstStyle>
            <a:lvl1pPr marL="0" indent="0">
              <a:buNone/>
              <a:defRPr sz="2560" b="0">
                <a:solidFill>
                  <a:schemeClr val="accent1"/>
                </a:solidFill>
              </a:defRPr>
            </a:lvl1pPr>
            <a:lvl2pPr marL="487707" indent="0">
              <a:buNone/>
              <a:defRPr sz="2133" b="1"/>
            </a:lvl2pPr>
            <a:lvl3pPr marL="975415" indent="0">
              <a:buNone/>
              <a:defRPr sz="1920" b="1"/>
            </a:lvl3pPr>
            <a:lvl4pPr marL="1463123" indent="0">
              <a:buNone/>
              <a:defRPr sz="1707" b="1"/>
            </a:lvl4pPr>
            <a:lvl5pPr marL="1950830" indent="0">
              <a:buNone/>
              <a:defRPr sz="1707" b="1"/>
            </a:lvl5pPr>
            <a:lvl6pPr marL="2438537" indent="0">
              <a:buNone/>
              <a:defRPr sz="1707" b="1"/>
            </a:lvl6pPr>
            <a:lvl7pPr marL="2926244" indent="0">
              <a:buNone/>
              <a:defRPr sz="1707" b="1"/>
            </a:lvl7pPr>
            <a:lvl8pPr marL="3413953" indent="0">
              <a:buNone/>
              <a:defRPr sz="1707" b="1"/>
            </a:lvl8pPr>
            <a:lvl9pPr marL="3901660"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7217630" y="3391748"/>
            <a:ext cx="5609247" cy="3029375"/>
          </a:xfrm>
        </p:spPr>
        <p:txBody>
          <a:bodyPr>
            <a:normAutofit/>
          </a:bodyPr>
          <a:lstStyle>
            <a:lvl1pPr>
              <a:defRPr sz="1920"/>
            </a:lvl1pPr>
            <a:lvl2pPr>
              <a:defRPr sz="1707"/>
            </a:lvl2pPr>
            <a:lvl3pPr>
              <a:defRPr sz="1493"/>
            </a:lvl3pPr>
            <a:lvl4pPr>
              <a:defRPr sz="1280"/>
            </a:lvl4pPr>
            <a:lvl5pPr>
              <a:defRPr sz="1280"/>
            </a:lvl5pPr>
            <a:lvl6pPr>
              <a:defRPr sz="1280"/>
            </a:lvl6pPr>
            <a:lvl7pPr>
              <a:defRPr sz="1280"/>
            </a:lvl7pPr>
            <a:lvl8pPr>
              <a:defRPr sz="1280"/>
            </a:lvl8pPr>
            <a:lvl9pPr>
              <a:defRPr sz="12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775FFE-DD42-4F86-AA79-AADB94995314}" type="datetimeFigureOut">
              <a:rPr lang="en-GB" smtClean="0"/>
              <a:t>08/02/2019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322062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342636" y="1038580"/>
            <a:ext cx="10185143" cy="754095"/>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775FFE-DD42-4F86-AA79-AADB94995314}" type="datetimeFigureOut">
              <a:rPr lang="en-GB" smtClean="0"/>
              <a:t>08/02/2019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130326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75FFE-DD42-4F86-AA79-AADB94995314}" type="datetimeFigureOut">
              <a:rPr lang="en-GB" smtClean="0"/>
              <a:t>08/02/2019</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41809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4173200" cy="73152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42635" y="1381760"/>
            <a:ext cx="3247046" cy="1706880"/>
          </a:xfrm>
        </p:spPr>
        <p:txBody>
          <a:bodyPr anchor="b"/>
          <a:lstStyle>
            <a:lvl1pPr algn="l">
              <a:defRPr sz="2560" b="0"/>
            </a:lvl1pPr>
          </a:lstStyle>
          <a:p>
            <a:r>
              <a:rPr lang="en-US" smtClean="0"/>
              <a:t>Click to edit Master title style</a:t>
            </a:r>
            <a:endParaRPr lang="en-US" dirty="0"/>
          </a:p>
        </p:txBody>
      </p:sp>
      <p:sp>
        <p:nvSpPr>
          <p:cNvPr id="3" name="Content Placeholder 2"/>
          <p:cNvSpPr>
            <a:spLocks noGrp="1"/>
          </p:cNvSpPr>
          <p:nvPr>
            <p:ph idx="1"/>
          </p:nvPr>
        </p:nvSpPr>
        <p:spPr>
          <a:xfrm>
            <a:off x="6720582" y="1544320"/>
            <a:ext cx="6033452" cy="48768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342634" y="3337900"/>
            <a:ext cx="3247046" cy="3088639"/>
          </a:xfrm>
        </p:spPr>
        <p:txBody>
          <a:bodyPr/>
          <a:lstStyle>
            <a:lvl1pPr marL="0" indent="0">
              <a:buNone/>
              <a:defRPr sz="1493">
                <a:solidFill>
                  <a:schemeClr val="accent1">
                    <a:lumMod val="60000"/>
                    <a:lumOff val="40000"/>
                  </a:schemeClr>
                </a:solidFill>
              </a:defRPr>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75FFE-DD42-4F86-AA79-AADB94995314}"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176240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4173200" cy="73152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342635" y="1806223"/>
            <a:ext cx="4493218" cy="1851378"/>
          </a:xfrm>
        </p:spPr>
        <p:txBody>
          <a:bodyPr anchor="b">
            <a:normAutofit/>
          </a:bodyPr>
          <a:lstStyle>
            <a:lvl1pPr algn="l">
              <a:defRPr sz="384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611899" y="1219200"/>
            <a:ext cx="3751612" cy="48768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07"/>
            </a:lvl1pPr>
            <a:lvl2pPr marL="487707" indent="0">
              <a:buNone/>
              <a:defRPr sz="1707"/>
            </a:lvl2pPr>
            <a:lvl3pPr marL="975415" indent="0">
              <a:buNone/>
              <a:defRPr sz="1707"/>
            </a:lvl3pPr>
            <a:lvl4pPr marL="1463123" indent="0">
              <a:buNone/>
              <a:defRPr sz="1707"/>
            </a:lvl4pPr>
            <a:lvl5pPr marL="1950830" indent="0">
              <a:buNone/>
              <a:defRPr sz="1707"/>
            </a:lvl5pPr>
            <a:lvl6pPr marL="2438537" indent="0">
              <a:buNone/>
              <a:defRPr sz="1707"/>
            </a:lvl6pPr>
            <a:lvl7pPr marL="2926244" indent="0">
              <a:buNone/>
              <a:defRPr sz="1707"/>
            </a:lvl7pPr>
            <a:lvl8pPr marL="3413953" indent="0">
              <a:buNone/>
              <a:defRPr sz="1707"/>
            </a:lvl8pPr>
            <a:lvl9pPr marL="3901660" indent="0">
              <a:buNone/>
              <a:defRPr sz="1707"/>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342634" y="3901440"/>
            <a:ext cx="4486334" cy="1463040"/>
          </a:xfrm>
        </p:spPr>
        <p:txBody>
          <a:bodyPr>
            <a:normAutofit/>
          </a:bodyPr>
          <a:lstStyle>
            <a:lvl1pPr marL="0" indent="0">
              <a:buNone/>
              <a:defRPr sz="1493">
                <a:solidFill>
                  <a:schemeClr val="accent1">
                    <a:lumMod val="60000"/>
                    <a:lumOff val="40000"/>
                  </a:schemeClr>
                </a:solidFill>
              </a:defRPr>
            </a:lvl1pPr>
            <a:lvl2pPr marL="487707" indent="0">
              <a:buNone/>
              <a:defRPr sz="1280"/>
            </a:lvl2pPr>
            <a:lvl3pPr marL="975415" indent="0">
              <a:buNone/>
              <a:defRPr sz="1067"/>
            </a:lvl3pPr>
            <a:lvl4pPr marL="1463123" indent="0">
              <a:buNone/>
              <a:defRPr sz="960"/>
            </a:lvl4pPr>
            <a:lvl5pPr marL="1950830" indent="0">
              <a:buNone/>
              <a:defRPr sz="960"/>
            </a:lvl5pPr>
            <a:lvl6pPr marL="2438537" indent="0">
              <a:buNone/>
              <a:defRPr sz="960"/>
            </a:lvl6pPr>
            <a:lvl7pPr marL="2926244" indent="0">
              <a:buNone/>
              <a:defRPr sz="960"/>
            </a:lvl7pPr>
            <a:lvl8pPr marL="3413953" indent="0">
              <a:buNone/>
              <a:defRPr sz="960"/>
            </a:lvl8pPr>
            <a:lvl9pPr marL="3901660" indent="0">
              <a:buNone/>
              <a:defRPr sz="96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775FFE-DD42-4F86-AA79-AADB94995314}" type="datetimeFigureOut">
              <a:rPr lang="en-GB" smtClean="0"/>
              <a:t>08/02/2019</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2C4A796-BC3D-4199-AB3A-2EF6D0BCA78F}" type="slidenum">
              <a:rPr lang="en-GB" smtClean="0"/>
              <a:t>‹#›</a:t>
            </a:fld>
            <a:endParaRPr lang="en-GB"/>
          </a:p>
        </p:txBody>
      </p:sp>
    </p:spTree>
    <p:extLst>
      <p:ext uri="{BB962C8B-B14F-4D97-AF65-F5344CB8AC3E}">
        <p14:creationId xmlns:p14="http://schemas.microsoft.com/office/powerpoint/2010/main" val="52114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4173200" cy="7315200"/>
            <a:chOff x="0" y="0"/>
            <a:chExt cx="12192000" cy="6858000"/>
          </a:xfrm>
        </p:grpSpPr>
        <p:sp>
          <p:nvSpPr>
            <p:cNvPr id="7" name="Rectangle 6"/>
            <p:cNvSpPr/>
            <p:nvPr/>
          </p:nvSpPr>
          <p:spPr>
            <a:xfrm>
              <a:off x="0" y="0"/>
              <a:ext cx="12192000" cy="6858000"/>
            </a:xfrm>
            <a:prstGeom prst="rect">
              <a:avLst/>
            </a:prstGeom>
            <a:blipFill>
              <a:blip r:embed="rId34">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342636" y="1038580"/>
            <a:ext cx="10185143" cy="75409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342636" y="2777067"/>
            <a:ext cx="10185143" cy="36440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384236" y="6817962"/>
            <a:ext cx="1151571" cy="325119"/>
          </a:xfrm>
          <a:prstGeom prst="rect">
            <a:avLst/>
          </a:prstGeom>
        </p:spPr>
        <p:txBody>
          <a:bodyPr vert="horz" lIns="91440" tIns="45720" rIns="91440" bIns="45720" rtlCol="0" anchor="ctr"/>
          <a:lstStyle>
            <a:lvl1pPr algn="r">
              <a:defRPr sz="1067" b="1" i="0">
                <a:solidFill>
                  <a:schemeClr val="accent1"/>
                </a:solidFill>
              </a:defRPr>
            </a:lvl1pPr>
          </a:lstStyle>
          <a:p>
            <a:fld id="{66775FFE-DD42-4F86-AA79-AADB94995314}" type="datetimeFigureOut">
              <a:rPr lang="en-GB" smtClean="0"/>
              <a:t>08/02/2019</a:t>
            </a:fld>
            <a:endParaRPr lang="en-GB"/>
          </a:p>
        </p:txBody>
      </p:sp>
      <p:sp>
        <p:nvSpPr>
          <p:cNvPr id="5" name="Footer Placeholder 4"/>
          <p:cNvSpPr>
            <a:spLocks noGrp="1"/>
          </p:cNvSpPr>
          <p:nvPr>
            <p:ph type="ftr" sz="quarter" idx="3"/>
          </p:nvPr>
        </p:nvSpPr>
        <p:spPr>
          <a:xfrm>
            <a:off x="652291" y="6817962"/>
            <a:ext cx="4487012" cy="325121"/>
          </a:xfrm>
          <a:prstGeom prst="rect">
            <a:avLst/>
          </a:prstGeom>
        </p:spPr>
        <p:txBody>
          <a:bodyPr vert="horz" lIns="91440" tIns="45720" rIns="91440" bIns="45720" rtlCol="0" anchor="ctr"/>
          <a:lstStyle>
            <a:lvl1pPr algn="l">
              <a:defRPr sz="1067" b="1" i="0">
                <a:solidFill>
                  <a:schemeClr val="accent1"/>
                </a:solidFill>
              </a:defRPr>
            </a:lvl1pPr>
          </a:lstStyle>
          <a:p>
            <a:endParaRPr lang="en-GB"/>
          </a:p>
        </p:txBody>
      </p:sp>
      <p:sp>
        <p:nvSpPr>
          <p:cNvPr id="21" name="Rectangle 20"/>
          <p:cNvSpPr/>
          <p:nvPr/>
        </p:nvSpPr>
        <p:spPr>
          <a:xfrm>
            <a:off x="12133958" y="0"/>
            <a:ext cx="797243" cy="12192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2034829" y="315445"/>
            <a:ext cx="974406" cy="818866"/>
          </a:xfrm>
          <a:prstGeom prst="rect">
            <a:avLst/>
          </a:prstGeom>
        </p:spPr>
        <p:txBody>
          <a:bodyPr vert="horz" lIns="91440" tIns="45720" rIns="91440" bIns="45720" rtlCol="0" anchor="b"/>
          <a:lstStyle>
            <a:lvl1pPr algn="ctr">
              <a:defRPr sz="2987" b="0" i="0">
                <a:solidFill>
                  <a:schemeClr val="bg1"/>
                </a:solidFill>
              </a:defRPr>
            </a:lvl1pPr>
          </a:lstStyle>
          <a:p>
            <a:fld id="{62C4A796-BC3D-4199-AB3A-2EF6D0BCA78F}" type="slidenum">
              <a:rPr lang="en-GB" smtClean="0"/>
              <a:t>‹#›</a:t>
            </a:fld>
            <a:endParaRPr lang="en-GB"/>
          </a:p>
        </p:txBody>
      </p:sp>
    </p:spTree>
    <p:extLst>
      <p:ext uri="{BB962C8B-B14F-4D97-AF65-F5344CB8AC3E}">
        <p14:creationId xmlns:p14="http://schemas.microsoft.com/office/powerpoint/2010/main" val="395250747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 id="2147483909" r:id="rId17"/>
    <p:sldLayoutId id="2147483910" r:id="rId18"/>
    <p:sldLayoutId id="2147483911" r:id="rId19"/>
    <p:sldLayoutId id="2147483912" r:id="rId20"/>
    <p:sldLayoutId id="2147483913" r:id="rId21"/>
    <p:sldLayoutId id="2147483914" r:id="rId22"/>
    <p:sldLayoutId id="2147483915" r:id="rId23"/>
    <p:sldLayoutId id="2147483916" r:id="rId24"/>
    <p:sldLayoutId id="2147483917" r:id="rId25"/>
    <p:sldLayoutId id="2147483918" r:id="rId26"/>
    <p:sldLayoutId id="2147483919" r:id="rId27"/>
    <p:sldLayoutId id="2147483920" r:id="rId28"/>
    <p:sldLayoutId id="2147483921" r:id="rId29"/>
    <p:sldLayoutId id="2147483922" r:id="rId30"/>
    <p:sldLayoutId id="2147483923" r:id="rId31"/>
    <p:sldLayoutId id="2147483650" r:id="rId32"/>
  </p:sldLayoutIdLst>
  <p:txStyles>
    <p:titleStyle>
      <a:lvl1pPr algn="l" defTabSz="487707" rtl="0" eaLnBrk="1" latinLnBrk="0" hangingPunct="1">
        <a:spcBef>
          <a:spcPct val="0"/>
        </a:spcBef>
        <a:buNone/>
        <a:defRPr sz="384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80" indent="-365780" algn="l" defTabSz="487707" rtl="0" eaLnBrk="1" latinLnBrk="0" hangingPunct="1">
        <a:spcBef>
          <a:spcPts val="1067"/>
        </a:spcBef>
        <a:spcAft>
          <a:spcPts val="0"/>
        </a:spcAft>
        <a:buClr>
          <a:schemeClr val="accent1"/>
        </a:buClr>
        <a:buSzPct val="80000"/>
        <a:buFont typeface="Wingdings 3" charset="2"/>
        <a:buChar char=""/>
        <a:defRPr sz="1920" b="0" i="0" kern="1200">
          <a:solidFill>
            <a:schemeClr val="tx1">
              <a:lumMod val="75000"/>
              <a:lumOff val="25000"/>
            </a:schemeClr>
          </a:solidFill>
          <a:latin typeface="+mn-lt"/>
          <a:ea typeface="+mn-ea"/>
          <a:cs typeface="+mn-cs"/>
        </a:defRPr>
      </a:lvl1pPr>
      <a:lvl2pPr marL="792525" indent="-304818" algn="l" defTabSz="487707" rtl="0" eaLnBrk="1" latinLnBrk="0" hangingPunct="1">
        <a:spcBef>
          <a:spcPts val="1067"/>
        </a:spcBef>
        <a:spcAft>
          <a:spcPts val="0"/>
        </a:spcAft>
        <a:buClr>
          <a:schemeClr val="accent1"/>
        </a:buClr>
        <a:buSzPct val="80000"/>
        <a:buFont typeface="Wingdings 3" charset="2"/>
        <a:buChar char=""/>
        <a:defRPr sz="1707" b="0" i="0" kern="1200">
          <a:solidFill>
            <a:schemeClr val="tx1">
              <a:lumMod val="75000"/>
              <a:lumOff val="25000"/>
            </a:schemeClr>
          </a:solidFill>
          <a:latin typeface="+mn-lt"/>
          <a:ea typeface="+mn-ea"/>
          <a:cs typeface="+mn-cs"/>
        </a:defRPr>
      </a:lvl2pPr>
      <a:lvl3pPr marL="1219268" indent="-243855" algn="l" defTabSz="487707" rtl="0" eaLnBrk="1" latinLnBrk="0" hangingPunct="1">
        <a:spcBef>
          <a:spcPts val="1067"/>
        </a:spcBef>
        <a:spcAft>
          <a:spcPts val="0"/>
        </a:spcAft>
        <a:buClr>
          <a:schemeClr val="accent1"/>
        </a:buClr>
        <a:buSzPct val="80000"/>
        <a:buFont typeface="Wingdings 3" charset="2"/>
        <a:buChar char=""/>
        <a:defRPr sz="1493" b="0" i="0" kern="1200">
          <a:solidFill>
            <a:schemeClr val="tx1">
              <a:lumMod val="75000"/>
              <a:lumOff val="25000"/>
            </a:schemeClr>
          </a:solidFill>
          <a:latin typeface="+mn-lt"/>
          <a:ea typeface="+mn-ea"/>
          <a:cs typeface="+mn-cs"/>
        </a:defRPr>
      </a:lvl3pPr>
      <a:lvl4pPr marL="1706975"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4pPr>
      <a:lvl5pPr marL="2194684"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5pPr>
      <a:lvl6pPr marL="2682391"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6pPr>
      <a:lvl7pPr marL="3170098"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7pPr>
      <a:lvl8pPr marL="3657805"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8pPr>
      <a:lvl9pPr marL="4145514" indent="-243855" algn="l" defTabSz="487707" rtl="0" eaLnBrk="1" latinLnBrk="0" hangingPunct="1">
        <a:spcBef>
          <a:spcPts val="1067"/>
        </a:spcBef>
        <a:spcAft>
          <a:spcPts val="0"/>
        </a:spcAft>
        <a:buClr>
          <a:schemeClr val="accent1"/>
        </a:buClr>
        <a:buSzPct val="80000"/>
        <a:buFont typeface="Wingdings 3" charset="2"/>
        <a:buChar char=""/>
        <a:defRPr sz="1280" b="0" i="0" kern="1200">
          <a:solidFill>
            <a:schemeClr val="tx1">
              <a:lumMod val="75000"/>
              <a:lumOff val="25000"/>
            </a:schemeClr>
          </a:solidFill>
          <a:latin typeface="+mn-lt"/>
          <a:ea typeface="+mn-ea"/>
          <a:cs typeface="+mn-cs"/>
        </a:defRPr>
      </a:lvl9pPr>
    </p:bodyStyle>
    <p:otherStyle>
      <a:defPPr>
        <a:defRPr lang="en-US"/>
      </a:defPPr>
      <a:lvl1pPr marL="0" algn="l" defTabSz="487707" rtl="0" eaLnBrk="1" latinLnBrk="0" hangingPunct="1">
        <a:defRPr sz="1920" kern="1200">
          <a:solidFill>
            <a:schemeClr val="tx1"/>
          </a:solidFill>
          <a:latin typeface="+mn-lt"/>
          <a:ea typeface="+mn-ea"/>
          <a:cs typeface="+mn-cs"/>
        </a:defRPr>
      </a:lvl1pPr>
      <a:lvl2pPr marL="487707" algn="l" defTabSz="487707" rtl="0" eaLnBrk="1" latinLnBrk="0" hangingPunct="1">
        <a:defRPr sz="1920" kern="1200">
          <a:solidFill>
            <a:schemeClr val="tx1"/>
          </a:solidFill>
          <a:latin typeface="+mn-lt"/>
          <a:ea typeface="+mn-ea"/>
          <a:cs typeface="+mn-cs"/>
        </a:defRPr>
      </a:lvl2pPr>
      <a:lvl3pPr marL="975415" algn="l" defTabSz="487707" rtl="0" eaLnBrk="1" latinLnBrk="0" hangingPunct="1">
        <a:defRPr sz="1920" kern="1200">
          <a:solidFill>
            <a:schemeClr val="tx1"/>
          </a:solidFill>
          <a:latin typeface="+mn-lt"/>
          <a:ea typeface="+mn-ea"/>
          <a:cs typeface="+mn-cs"/>
        </a:defRPr>
      </a:lvl3pPr>
      <a:lvl4pPr marL="1463123" algn="l" defTabSz="487707" rtl="0" eaLnBrk="1" latinLnBrk="0" hangingPunct="1">
        <a:defRPr sz="1920" kern="1200">
          <a:solidFill>
            <a:schemeClr val="tx1"/>
          </a:solidFill>
          <a:latin typeface="+mn-lt"/>
          <a:ea typeface="+mn-ea"/>
          <a:cs typeface="+mn-cs"/>
        </a:defRPr>
      </a:lvl4pPr>
      <a:lvl5pPr marL="1950830" algn="l" defTabSz="487707" rtl="0" eaLnBrk="1" latinLnBrk="0" hangingPunct="1">
        <a:defRPr sz="1920" kern="1200">
          <a:solidFill>
            <a:schemeClr val="tx1"/>
          </a:solidFill>
          <a:latin typeface="+mn-lt"/>
          <a:ea typeface="+mn-ea"/>
          <a:cs typeface="+mn-cs"/>
        </a:defRPr>
      </a:lvl5pPr>
      <a:lvl6pPr marL="2438537" algn="l" defTabSz="487707" rtl="0" eaLnBrk="1" latinLnBrk="0" hangingPunct="1">
        <a:defRPr sz="1920" kern="1200">
          <a:solidFill>
            <a:schemeClr val="tx1"/>
          </a:solidFill>
          <a:latin typeface="+mn-lt"/>
          <a:ea typeface="+mn-ea"/>
          <a:cs typeface="+mn-cs"/>
        </a:defRPr>
      </a:lvl6pPr>
      <a:lvl7pPr marL="2926244" algn="l" defTabSz="487707" rtl="0" eaLnBrk="1" latinLnBrk="0" hangingPunct="1">
        <a:defRPr sz="1920" kern="1200">
          <a:solidFill>
            <a:schemeClr val="tx1"/>
          </a:solidFill>
          <a:latin typeface="+mn-lt"/>
          <a:ea typeface="+mn-ea"/>
          <a:cs typeface="+mn-cs"/>
        </a:defRPr>
      </a:lvl7pPr>
      <a:lvl8pPr marL="3413953" algn="l" defTabSz="487707" rtl="0" eaLnBrk="1" latinLnBrk="0" hangingPunct="1">
        <a:defRPr sz="1920" kern="1200">
          <a:solidFill>
            <a:schemeClr val="tx1"/>
          </a:solidFill>
          <a:latin typeface="+mn-lt"/>
          <a:ea typeface="+mn-ea"/>
          <a:cs typeface="+mn-cs"/>
        </a:defRPr>
      </a:lvl8pPr>
      <a:lvl9pPr marL="3901660" algn="l" defTabSz="487707"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300" y="533400"/>
            <a:ext cx="12401551" cy="3105150"/>
          </a:xfrm>
        </p:spPr>
        <p:txBody>
          <a:bodyPr>
            <a:noAutofit/>
          </a:bodyPr>
          <a:lstStyle/>
          <a:p>
            <a:pPr algn="ctr"/>
            <a:r>
              <a:rPr lang="en-US" sz="5001" dirty="0">
                <a:latin typeface="Centaur" panose="02030504050205020304" pitchFamily="18" charset="0"/>
              </a:rPr>
              <a:t>The Roles and Sustainability Measures of Evaluation Networks and Associations in the Professionalization of YEEs in Developing Countries</a:t>
            </a:r>
            <a:endParaRPr lang="en-GB" sz="5001" dirty="0">
              <a:latin typeface="Centaur" panose="02030504050205020304" pitchFamily="18" charset="0"/>
            </a:endParaRPr>
          </a:p>
        </p:txBody>
      </p:sp>
      <p:sp>
        <p:nvSpPr>
          <p:cNvPr id="3" name="Subtitle 2"/>
          <p:cNvSpPr>
            <a:spLocks noGrp="1"/>
          </p:cNvSpPr>
          <p:nvPr>
            <p:ph type="subTitle" idx="1"/>
          </p:nvPr>
        </p:nvSpPr>
        <p:spPr>
          <a:xfrm>
            <a:off x="2882623" y="3486151"/>
            <a:ext cx="8917278" cy="2085203"/>
          </a:xfrm>
        </p:spPr>
        <p:txBody>
          <a:bodyPr/>
          <a:lstStyle/>
          <a:p>
            <a:pPr algn="ctr"/>
            <a:r>
              <a:rPr lang="en-GB" sz="2400" dirty="0">
                <a:latin typeface="Centaur" panose="02030504050205020304" pitchFamily="18" charset="0"/>
              </a:rPr>
              <a:t>Theme: </a:t>
            </a:r>
            <a:r>
              <a:rPr lang="en-US" sz="2400" dirty="0">
                <a:latin typeface="Centaur" panose="02030504050205020304" pitchFamily="18" charset="0"/>
              </a:rPr>
              <a:t>Promoting Evaluation Partnerships</a:t>
            </a:r>
          </a:p>
          <a:p>
            <a:pPr algn="ctr"/>
            <a:r>
              <a:rPr lang="en-US" sz="2400" dirty="0">
                <a:latin typeface="Centaur" panose="02030504050205020304" pitchFamily="18" charset="0"/>
              </a:rPr>
              <a:t>Subtheme: Building sustainable Monitoring and Evaluation Networks &amp; Partnership</a:t>
            </a:r>
          </a:p>
          <a:p>
            <a:pPr algn="ctr"/>
            <a:r>
              <a:rPr lang="en-US" sz="3200" dirty="0">
                <a:solidFill>
                  <a:schemeClr val="accent5">
                    <a:lumMod val="40000"/>
                    <a:lumOff val="60000"/>
                  </a:schemeClr>
                </a:solidFill>
                <a:latin typeface="Centaur" panose="02030504050205020304" pitchFamily="18" charset="0"/>
              </a:rPr>
              <a:t>Presenter: Rabwoni Michael</a:t>
            </a:r>
            <a:endParaRPr lang="en-GB" sz="3200" dirty="0">
              <a:solidFill>
                <a:schemeClr val="accent5">
                  <a:lumMod val="40000"/>
                  <a:lumOff val="60000"/>
                </a:schemeClr>
              </a:solidFill>
              <a:latin typeface="Centaur" panose="02030504050205020304" pitchFamily="18" charset="0"/>
            </a:endParaRPr>
          </a:p>
        </p:txBody>
      </p:sp>
      <p:pic>
        <p:nvPicPr>
          <p:cNvPr id="7" name="Picture 6" descr="C:\Users\Rabwoni Amooti Mike\Desktop\BLUE YEE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550" y="4972050"/>
            <a:ext cx="2781301" cy="1832610"/>
          </a:xfrm>
          <a:prstGeom prst="rect">
            <a:avLst/>
          </a:prstGeom>
          <a:noFill/>
          <a:ln>
            <a:noFill/>
          </a:ln>
        </p:spPr>
      </p:pic>
      <p:pic>
        <p:nvPicPr>
          <p:cNvPr id="8" name="Picture 7" descr="https://docs.google.com/uc?export=download&amp;id=0BwElWkMrgJqTRnF4Mm5jZVNtamc&amp;revid=0BwElWkMrgJqTOWRqWVFYU05QQXhJMzNkU05NajFzV1RDN0tjPQ"/>
          <p:cNvPicPr/>
          <p:nvPr/>
        </p:nvPicPr>
        <p:blipFill>
          <a:blip r:embed="rId3" cstate="print"/>
          <a:srcRect/>
          <a:stretch>
            <a:fillRect/>
          </a:stretch>
        </p:blipFill>
        <p:spPr bwMode="auto">
          <a:xfrm>
            <a:off x="10988043" y="4914900"/>
            <a:ext cx="2575560" cy="1828800"/>
          </a:xfrm>
          <a:prstGeom prst="rect">
            <a:avLst/>
          </a:prstGeom>
          <a:noFill/>
          <a:ln w="9525">
            <a:noFill/>
            <a:miter lim="800000"/>
            <a:headEnd/>
            <a:tailEnd/>
          </a:ln>
        </p:spPr>
      </p:pic>
    </p:spTree>
    <p:extLst>
      <p:ext uri="{BB962C8B-B14F-4D97-AF65-F5344CB8AC3E}">
        <p14:creationId xmlns:p14="http://schemas.microsoft.com/office/powerpoint/2010/main" val="1438143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636" y="1038580"/>
            <a:ext cx="11882297" cy="993420"/>
          </a:xfrm>
        </p:spPr>
        <p:txBody>
          <a:bodyPr>
            <a:noAutofit/>
          </a:bodyPr>
          <a:lstStyle/>
          <a:p>
            <a:pPr algn="ctr"/>
            <a:r>
              <a:rPr lang="en-GB" sz="4000" b="1" dirty="0">
                <a:latin typeface="Centaur" panose="02030504050205020304" pitchFamily="18" charset="0"/>
              </a:rPr>
              <a:t>Various ways to Strengthen Associations and Networks in order to enhance YEEs’ Skills</a:t>
            </a:r>
          </a:p>
        </p:txBody>
      </p:sp>
      <p:sp>
        <p:nvSpPr>
          <p:cNvPr id="3" name="Content Placeholder 2"/>
          <p:cNvSpPr>
            <a:spLocks noGrp="1"/>
          </p:cNvSpPr>
          <p:nvPr>
            <p:ph idx="1"/>
          </p:nvPr>
        </p:nvSpPr>
        <p:spPr>
          <a:xfrm>
            <a:off x="524934" y="2556933"/>
            <a:ext cx="13004800" cy="4758267"/>
          </a:xfrm>
        </p:spPr>
        <p:txBody>
          <a:bodyPr>
            <a:noAutofit/>
          </a:bodyPr>
          <a:lstStyle/>
          <a:p>
            <a:pPr algn="just"/>
            <a:r>
              <a:rPr lang="en-GB" sz="3200" dirty="0">
                <a:latin typeface="Centaur" panose="02030504050205020304" pitchFamily="18" charset="0"/>
              </a:rPr>
              <a:t>Launching an association or a professional network whether on a regional or national level comes with an </a:t>
            </a:r>
            <a:r>
              <a:rPr lang="en-GB" sz="3200" dirty="0" smtClean="0">
                <a:latin typeface="Centaur" panose="02030504050205020304" pitchFamily="18" charset="0"/>
              </a:rPr>
              <a:t>excitement ,however, </a:t>
            </a:r>
            <a:r>
              <a:rPr lang="en-GB" sz="3200" dirty="0">
                <a:latin typeface="Centaur" panose="02030504050205020304" pitchFamily="18" charset="0"/>
              </a:rPr>
              <a:t>much care is required to maintain these associations and in a </a:t>
            </a:r>
            <a:r>
              <a:rPr lang="en-GB" sz="3200" dirty="0" smtClean="0">
                <a:latin typeface="Centaur" panose="02030504050205020304" pitchFamily="18" charset="0"/>
              </a:rPr>
              <a:t>way, </a:t>
            </a:r>
            <a:r>
              <a:rPr lang="en-GB" sz="3200" dirty="0">
                <a:latin typeface="Centaur" panose="02030504050205020304" pitchFamily="18" charset="0"/>
              </a:rPr>
              <a:t>to create an environment in which they can grow</a:t>
            </a:r>
            <a:r>
              <a:rPr lang="en-GB" sz="3200" dirty="0" smtClean="0">
                <a:latin typeface="Centaur" panose="02030504050205020304" pitchFamily="18" charset="0"/>
              </a:rPr>
              <a:t>.</a:t>
            </a:r>
          </a:p>
          <a:p>
            <a:pPr algn="just"/>
            <a:r>
              <a:rPr lang="en-GB" sz="3200" dirty="0" smtClean="0">
                <a:latin typeface="Centaur" panose="02030504050205020304" pitchFamily="18" charset="0"/>
              </a:rPr>
              <a:t>For YEEs </a:t>
            </a:r>
            <a:r>
              <a:rPr lang="en-GB" sz="3200" dirty="0">
                <a:latin typeface="Centaur" panose="02030504050205020304" pitchFamily="18" charset="0"/>
              </a:rPr>
              <a:t>to have enhanced skills through these associations, there must be minimum or no hindrances whatsoever that may restrict them. </a:t>
            </a:r>
            <a:endParaRPr lang="en-GB" sz="3200" dirty="0" smtClean="0">
              <a:latin typeface="Centaur" panose="02030504050205020304" pitchFamily="18" charset="0"/>
            </a:endParaRPr>
          </a:p>
          <a:p>
            <a:pPr algn="just"/>
            <a:r>
              <a:rPr lang="en-GB" sz="3200" dirty="0" smtClean="0">
                <a:latin typeface="Centaur" panose="02030504050205020304" pitchFamily="18" charset="0"/>
              </a:rPr>
              <a:t>A concern </a:t>
            </a:r>
            <a:r>
              <a:rPr lang="en-GB" sz="3200" dirty="0">
                <a:latin typeface="Centaur" panose="02030504050205020304" pitchFamily="18" charset="0"/>
              </a:rPr>
              <a:t>about professionalization of the Evaluation profession </a:t>
            </a:r>
            <a:r>
              <a:rPr lang="en-GB" sz="3200" dirty="0" smtClean="0">
                <a:latin typeface="Centaur" panose="02030504050205020304" pitchFamily="18" charset="0"/>
              </a:rPr>
              <a:t>is </a:t>
            </a:r>
            <a:r>
              <a:rPr lang="en-GB" sz="3200" dirty="0">
                <a:latin typeface="Centaur" panose="02030504050205020304" pitchFamily="18" charset="0"/>
              </a:rPr>
              <a:t>a danger of this creating barriers to entry, but not of the economic kind: it is the barriers to innovation, creativity, caring and intellectual </a:t>
            </a:r>
            <a:r>
              <a:rPr lang="en-GB" sz="3200" dirty="0" smtClean="0">
                <a:latin typeface="Centaur" panose="02030504050205020304" pitchFamily="18" charset="0"/>
              </a:rPr>
              <a:t>openness (Ian, 2018) . </a:t>
            </a:r>
            <a:endParaRPr lang="en-GB" sz="3200" dirty="0">
              <a:latin typeface="Centaur" panose="02030504050205020304" pitchFamily="18" charset="0"/>
            </a:endParaRPr>
          </a:p>
        </p:txBody>
      </p:sp>
    </p:spTree>
    <p:extLst>
      <p:ext uri="{BB962C8B-B14F-4D97-AF65-F5344CB8AC3E}">
        <p14:creationId xmlns:p14="http://schemas.microsoft.com/office/powerpoint/2010/main" val="237231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Ways Cont.</a:t>
            </a:r>
            <a:endParaRPr lang="en-GB" b="1" dirty="0">
              <a:latin typeface="Centaur" panose="02030504050205020304" pitchFamily="18" charset="0"/>
            </a:endParaRPr>
          </a:p>
        </p:txBody>
      </p:sp>
      <p:sp>
        <p:nvSpPr>
          <p:cNvPr id="3" name="Content Placeholder 2"/>
          <p:cNvSpPr>
            <a:spLocks noGrp="1"/>
          </p:cNvSpPr>
          <p:nvPr>
            <p:ph idx="1"/>
          </p:nvPr>
        </p:nvSpPr>
        <p:spPr>
          <a:xfrm>
            <a:off x="573206" y="2565780"/>
            <a:ext cx="12979021" cy="4749420"/>
          </a:xfrm>
        </p:spPr>
        <p:txBody>
          <a:bodyPr>
            <a:noAutofit/>
          </a:bodyPr>
          <a:lstStyle/>
          <a:p>
            <a:pPr algn="just"/>
            <a:r>
              <a:rPr lang="en-GB" sz="2400" dirty="0">
                <a:latin typeface="Centaur" panose="02030504050205020304" pitchFamily="18" charset="0"/>
              </a:rPr>
              <a:t>The real challenge is to avoid professionalised rigidity and the risk that evaluation be demoted to a set of accountability, control and “knowledge management” techniques, a risk that is particularly </a:t>
            </a:r>
            <a:r>
              <a:rPr lang="en-GB" sz="2400" dirty="0" smtClean="0">
                <a:latin typeface="Centaur" panose="02030504050205020304" pitchFamily="18" charset="0"/>
              </a:rPr>
              <a:t>present </a:t>
            </a:r>
            <a:r>
              <a:rPr lang="en-GB" sz="2400" dirty="0">
                <a:latin typeface="Centaur" panose="02030504050205020304" pitchFamily="18" charset="0"/>
              </a:rPr>
              <a:t>in the dynamics of donor funded </a:t>
            </a:r>
            <a:r>
              <a:rPr lang="en-GB" sz="2400" dirty="0" smtClean="0">
                <a:latin typeface="Centaur" panose="02030504050205020304" pitchFamily="18" charset="0"/>
              </a:rPr>
              <a:t>development (Ian, 2018).</a:t>
            </a:r>
          </a:p>
          <a:p>
            <a:pPr algn="just"/>
            <a:r>
              <a:rPr lang="en-GB" sz="2400" dirty="0" smtClean="0">
                <a:latin typeface="Centaur" panose="02030504050205020304" pitchFamily="18" charset="0"/>
              </a:rPr>
              <a:t>For YEEs </a:t>
            </a:r>
            <a:r>
              <a:rPr lang="en-GB" sz="2400" dirty="0">
                <a:latin typeface="Centaur" panose="02030504050205020304" pitchFamily="18" charset="0"/>
              </a:rPr>
              <a:t>to benefit from these associations and networks, it is necessary that whatever forms professionalization initiatives take, to make sure that this direction opens, rather than closes, doors to evaluation colleagues globally </a:t>
            </a:r>
            <a:r>
              <a:rPr lang="en-GB" sz="2400" dirty="0" smtClean="0">
                <a:latin typeface="Centaur" panose="02030504050205020304" pitchFamily="18" charset="0"/>
              </a:rPr>
              <a:t>and locally especially the </a:t>
            </a:r>
            <a:r>
              <a:rPr lang="en-GB" sz="2400" dirty="0">
                <a:latin typeface="Centaur" panose="02030504050205020304" pitchFamily="18" charset="0"/>
              </a:rPr>
              <a:t>YEEs. </a:t>
            </a:r>
            <a:endParaRPr lang="en-GB" sz="2400" dirty="0" smtClean="0">
              <a:latin typeface="Centaur" panose="02030504050205020304" pitchFamily="18" charset="0"/>
            </a:endParaRPr>
          </a:p>
          <a:p>
            <a:pPr algn="just"/>
            <a:r>
              <a:rPr lang="en-GB" sz="2400" dirty="0">
                <a:latin typeface="Centaur" panose="02030504050205020304" pitchFamily="18" charset="0"/>
              </a:rPr>
              <a:t>Evaluators from developing countries are sometimes faced with a phenomenon where there is no conducive environment to exercise their profession or maybe, where only elements of it do exist, leading them to struggle with the lack of support and legitimacy in their practice. An evaluation of a development project or program can easily be seen as an attack on persons or institutions, and in the absence of evaluation champions or advocates, it is difficult to sustain evaluation </a:t>
            </a:r>
            <a:r>
              <a:rPr lang="en-GB" sz="2400" dirty="0" smtClean="0">
                <a:latin typeface="Centaur" panose="02030504050205020304" pitchFamily="18" charset="0"/>
              </a:rPr>
              <a:t>practice. One realises </a:t>
            </a:r>
            <a:r>
              <a:rPr lang="en-GB" sz="2400" dirty="0">
                <a:latin typeface="Centaur" panose="02030504050205020304" pitchFamily="18" charset="0"/>
              </a:rPr>
              <a:t>that the </a:t>
            </a:r>
            <a:r>
              <a:rPr lang="en-GB" sz="2400" dirty="0" smtClean="0">
                <a:latin typeface="Centaur" panose="02030504050205020304" pitchFamily="18" charset="0"/>
              </a:rPr>
              <a:t>process of evaluation is </a:t>
            </a:r>
            <a:r>
              <a:rPr lang="en-GB" sz="2400" dirty="0">
                <a:latin typeface="Centaur" panose="02030504050205020304" pitchFamily="18" charset="0"/>
              </a:rPr>
              <a:t>tainted with suspicion head-on</a:t>
            </a:r>
            <a:r>
              <a:rPr lang="en-GB" sz="2400" dirty="0" smtClean="0">
                <a:latin typeface="Centaur" panose="02030504050205020304" pitchFamily="18" charset="0"/>
              </a:rPr>
              <a:t>. (Question: </a:t>
            </a:r>
            <a:r>
              <a:rPr lang="en-GB" sz="2400" dirty="0">
                <a:latin typeface="Centaur" panose="02030504050205020304" pitchFamily="18" charset="0"/>
              </a:rPr>
              <a:t>are you evaluating to criticise or are you evaluating to help or show progress</a:t>
            </a:r>
            <a:r>
              <a:rPr lang="en-GB" sz="2400" dirty="0" smtClean="0">
                <a:latin typeface="Centaur" panose="02030504050205020304" pitchFamily="18" charset="0"/>
              </a:rPr>
              <a:t>)</a:t>
            </a:r>
            <a:endParaRPr lang="en-GB" sz="2400" dirty="0">
              <a:latin typeface="Centaur" panose="02030504050205020304" pitchFamily="18" charset="0"/>
            </a:endParaRPr>
          </a:p>
        </p:txBody>
      </p:sp>
    </p:spTree>
    <p:extLst>
      <p:ext uri="{BB962C8B-B14F-4D97-AF65-F5344CB8AC3E}">
        <p14:creationId xmlns:p14="http://schemas.microsoft.com/office/powerpoint/2010/main" val="3179057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t="4001" b="4555"/>
          <a:stretch/>
        </p:blipFill>
        <p:spPr bwMode="auto">
          <a:xfrm>
            <a:off x="3098800" y="3378296"/>
            <a:ext cx="6894986" cy="4207837"/>
          </a:xfrm>
          <a:prstGeom prst="rect">
            <a:avLst/>
          </a:prstGeom>
          <a:ln>
            <a:noFill/>
          </a:ln>
          <a:extLst>
            <a:ext uri="{53640926-AAD7-44D8-BBD7-CCE9431645EC}">
              <a14:shadowObscured xmlns:a14="http://schemas.microsoft.com/office/drawing/2010/main"/>
            </a:ext>
          </a:extLst>
        </p:spPr>
      </p:pic>
      <p:sp>
        <p:nvSpPr>
          <p:cNvPr id="2" name="Title 1"/>
          <p:cNvSpPr>
            <a:spLocks noGrp="1"/>
          </p:cNvSpPr>
          <p:nvPr>
            <p:ph type="title"/>
          </p:nvPr>
        </p:nvSpPr>
        <p:spPr/>
        <p:txBody>
          <a:bodyPr/>
          <a:lstStyle/>
          <a:p>
            <a:pPr algn="ctr"/>
            <a:r>
              <a:rPr lang="en-GB" b="1" dirty="0" smtClean="0">
                <a:latin typeface="Centaur" panose="02030504050205020304" pitchFamily="18" charset="0"/>
              </a:rPr>
              <a:t>Ways Cont.</a:t>
            </a:r>
            <a:endParaRPr lang="en-GB" b="1" dirty="0">
              <a:latin typeface="Centaur" panose="02030504050205020304" pitchFamily="18" charset="0"/>
            </a:endParaRPr>
          </a:p>
        </p:txBody>
      </p:sp>
      <p:sp>
        <p:nvSpPr>
          <p:cNvPr id="3" name="Content Placeholder 2"/>
          <p:cNvSpPr>
            <a:spLocks noGrp="1"/>
          </p:cNvSpPr>
          <p:nvPr>
            <p:ph idx="1"/>
          </p:nvPr>
        </p:nvSpPr>
        <p:spPr>
          <a:xfrm>
            <a:off x="626534" y="2472268"/>
            <a:ext cx="12954000" cy="1083732"/>
          </a:xfrm>
        </p:spPr>
        <p:txBody>
          <a:bodyPr>
            <a:noAutofit/>
          </a:bodyPr>
          <a:lstStyle/>
          <a:p>
            <a:pPr algn="just"/>
            <a:r>
              <a:rPr lang="en-GB" sz="2800" dirty="0">
                <a:latin typeface="Centaur" panose="02030504050205020304" pitchFamily="18" charset="0"/>
              </a:rPr>
              <a:t>Alignment of the mother VOPE’s goals and Vision with that of the YEE association is yet another way to strengthen associations under which YEEs can grow and develop</a:t>
            </a:r>
            <a:r>
              <a:rPr lang="en-GB" sz="2800" dirty="0" smtClean="0">
                <a:latin typeface="Centaur" panose="02030504050205020304" pitchFamily="18" charset="0"/>
              </a:rPr>
              <a:t>.</a:t>
            </a:r>
          </a:p>
        </p:txBody>
      </p:sp>
    </p:spTree>
    <p:extLst>
      <p:ext uri="{BB962C8B-B14F-4D97-AF65-F5344CB8AC3E}">
        <p14:creationId xmlns:p14="http://schemas.microsoft.com/office/powerpoint/2010/main" val="1592310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230" y="1214651"/>
            <a:ext cx="12357037" cy="1173708"/>
          </a:xfrm>
        </p:spPr>
        <p:txBody>
          <a:bodyPr>
            <a:noAutofit/>
          </a:bodyPr>
          <a:lstStyle/>
          <a:p>
            <a:pPr algn="just"/>
            <a:r>
              <a:rPr lang="en-GB" sz="4000" b="1" dirty="0">
                <a:latin typeface="Centaur" panose="02030504050205020304" pitchFamily="18" charset="0"/>
              </a:rPr>
              <a:t>Suggested Sustainability Measures for Associations and Networks </a:t>
            </a:r>
            <a:br>
              <a:rPr lang="en-GB" sz="4000" b="1" dirty="0">
                <a:latin typeface="Centaur" panose="02030504050205020304" pitchFamily="18" charset="0"/>
              </a:rPr>
            </a:br>
            <a:endParaRPr lang="en-GB" sz="4000" dirty="0">
              <a:latin typeface="Centaur" panose="02030504050205020304" pitchFamily="18" charset="0"/>
            </a:endParaRPr>
          </a:p>
        </p:txBody>
      </p:sp>
      <p:sp>
        <p:nvSpPr>
          <p:cNvPr id="3" name="Content Placeholder 2"/>
          <p:cNvSpPr>
            <a:spLocks noGrp="1"/>
          </p:cNvSpPr>
          <p:nvPr>
            <p:ph idx="1"/>
          </p:nvPr>
        </p:nvSpPr>
        <p:spPr>
          <a:xfrm>
            <a:off x="586854" y="2606722"/>
            <a:ext cx="13115498" cy="4708477"/>
          </a:xfrm>
        </p:spPr>
        <p:txBody>
          <a:bodyPr>
            <a:noAutofit/>
          </a:bodyPr>
          <a:lstStyle/>
          <a:p>
            <a:pPr marL="0" indent="0" algn="just">
              <a:buNone/>
            </a:pPr>
            <a:r>
              <a:rPr lang="en-GB" sz="3200" dirty="0">
                <a:latin typeface="Centaur" panose="02030504050205020304" pitchFamily="18" charset="0"/>
              </a:rPr>
              <a:t>The continuity of associations and networks after their establishment is so critical in a developing country. </a:t>
            </a:r>
            <a:r>
              <a:rPr lang="en-GB" sz="3200" dirty="0" smtClean="0">
                <a:latin typeface="Centaur" panose="02030504050205020304" pitchFamily="18" charset="0"/>
              </a:rPr>
              <a:t>The sustainability </a:t>
            </a:r>
            <a:r>
              <a:rPr lang="en-GB" sz="3200" dirty="0">
                <a:latin typeface="Centaur" panose="02030504050205020304" pitchFamily="18" charset="0"/>
              </a:rPr>
              <a:t>measures </a:t>
            </a:r>
            <a:r>
              <a:rPr lang="en-GB" sz="3200" dirty="0" smtClean="0">
                <a:latin typeface="Centaur" panose="02030504050205020304" pitchFamily="18" charset="0"/>
              </a:rPr>
              <a:t>of these associations and networks if </a:t>
            </a:r>
            <a:r>
              <a:rPr lang="en-GB" sz="3200" dirty="0">
                <a:latin typeface="Centaur" panose="02030504050205020304" pitchFamily="18" charset="0"/>
              </a:rPr>
              <a:t>YEEs </a:t>
            </a:r>
            <a:r>
              <a:rPr lang="en-GB" sz="3200" dirty="0" smtClean="0">
                <a:latin typeface="Centaur" panose="02030504050205020304" pitchFamily="18" charset="0"/>
              </a:rPr>
              <a:t>in developing countries are to </a:t>
            </a:r>
            <a:r>
              <a:rPr lang="en-GB" sz="3200" dirty="0">
                <a:latin typeface="Centaur" panose="02030504050205020304" pitchFamily="18" charset="0"/>
              </a:rPr>
              <a:t>benefit from </a:t>
            </a:r>
            <a:r>
              <a:rPr lang="en-GB" sz="3200" dirty="0" smtClean="0">
                <a:latin typeface="Centaur" panose="02030504050205020304" pitchFamily="18" charset="0"/>
              </a:rPr>
              <a:t>them include:</a:t>
            </a:r>
          </a:p>
          <a:p>
            <a:pPr marL="0" indent="0" algn="just">
              <a:buNone/>
            </a:pPr>
            <a:endParaRPr lang="en-GB" sz="2540" dirty="0" smtClean="0">
              <a:latin typeface="Centaur" panose="02030504050205020304" pitchFamily="18" charset="0"/>
            </a:endParaRPr>
          </a:p>
          <a:p>
            <a:pPr algn="just"/>
            <a:r>
              <a:rPr lang="en-GB" sz="2540" b="1" dirty="0">
                <a:latin typeface="Centaur" panose="02030504050205020304" pitchFamily="18" charset="0"/>
              </a:rPr>
              <a:t>Sustainable Training </a:t>
            </a:r>
            <a:r>
              <a:rPr lang="en-GB" sz="2540" b="1" dirty="0" smtClean="0">
                <a:latin typeface="Centaur" panose="02030504050205020304" pitchFamily="18" charset="0"/>
              </a:rPr>
              <a:t>Programs</a:t>
            </a:r>
          </a:p>
          <a:p>
            <a:pPr lvl="2" algn="just"/>
            <a:r>
              <a:rPr lang="en-GB" sz="4000" dirty="0" smtClean="0">
                <a:latin typeface="Centaur" panose="02030504050205020304" pitchFamily="18" charset="0"/>
              </a:rPr>
              <a:t>professional </a:t>
            </a:r>
            <a:r>
              <a:rPr lang="en-GB" sz="4000" dirty="0">
                <a:latin typeface="Centaur" panose="02030504050205020304" pitchFamily="18" charset="0"/>
              </a:rPr>
              <a:t>development training programs or </a:t>
            </a:r>
            <a:endParaRPr lang="en-GB" sz="4000" dirty="0" smtClean="0">
              <a:latin typeface="Centaur" panose="02030504050205020304" pitchFamily="18" charset="0"/>
            </a:endParaRPr>
          </a:p>
          <a:p>
            <a:pPr lvl="2" algn="just"/>
            <a:r>
              <a:rPr lang="en-GB" sz="4000" dirty="0" smtClean="0">
                <a:latin typeface="Centaur" panose="02030504050205020304" pitchFamily="18" charset="0"/>
              </a:rPr>
              <a:t>peer-peer </a:t>
            </a:r>
            <a:r>
              <a:rPr lang="en-GB" sz="4000" dirty="0">
                <a:latin typeface="Centaur" panose="02030504050205020304" pitchFamily="18" charset="0"/>
              </a:rPr>
              <a:t>training programs</a:t>
            </a:r>
            <a:r>
              <a:rPr lang="en-GB" sz="4000" dirty="0" smtClean="0">
                <a:latin typeface="Centaur" panose="02030504050205020304" pitchFamily="18" charset="0"/>
              </a:rPr>
              <a:t>)</a:t>
            </a:r>
            <a:endParaRPr lang="en-GB" sz="4000" dirty="0">
              <a:latin typeface="Centaur" panose="02030504050205020304" pitchFamily="18" charset="0"/>
            </a:endParaRPr>
          </a:p>
        </p:txBody>
      </p:sp>
    </p:spTree>
    <p:extLst>
      <p:ext uri="{BB962C8B-B14F-4D97-AF65-F5344CB8AC3E}">
        <p14:creationId xmlns:p14="http://schemas.microsoft.com/office/powerpoint/2010/main" val="2581686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Sustainability Measures Cont.</a:t>
            </a:r>
            <a:endParaRPr lang="en-GB" b="1" dirty="0">
              <a:latin typeface="Centaur" panose="02030504050205020304" pitchFamily="18" charset="0"/>
            </a:endParaRPr>
          </a:p>
        </p:txBody>
      </p:sp>
      <p:sp>
        <p:nvSpPr>
          <p:cNvPr id="3" name="Content Placeholder 2"/>
          <p:cNvSpPr>
            <a:spLocks noGrp="1"/>
          </p:cNvSpPr>
          <p:nvPr>
            <p:ph idx="1"/>
          </p:nvPr>
        </p:nvSpPr>
        <p:spPr>
          <a:xfrm>
            <a:off x="464024" y="2777067"/>
            <a:ext cx="13197385" cy="4401655"/>
          </a:xfrm>
        </p:spPr>
        <p:txBody>
          <a:bodyPr>
            <a:normAutofit/>
          </a:bodyPr>
          <a:lstStyle/>
          <a:p>
            <a:pPr algn="just"/>
            <a:r>
              <a:rPr lang="en-GB" sz="3200" b="1" i="1" dirty="0">
                <a:latin typeface="Centaur" panose="02030504050205020304" pitchFamily="18" charset="0"/>
              </a:rPr>
              <a:t>Professional Development</a:t>
            </a:r>
            <a:endParaRPr lang="en-GB" sz="3200" b="1" dirty="0">
              <a:latin typeface="Centaur" panose="02030504050205020304" pitchFamily="18" charset="0"/>
            </a:endParaRPr>
          </a:p>
          <a:p>
            <a:pPr marL="0" indent="0" algn="just">
              <a:buNone/>
            </a:pPr>
            <a:r>
              <a:rPr lang="en-GB" sz="3600" dirty="0" smtClean="0">
                <a:latin typeface="Centaur" panose="02030504050205020304" pitchFamily="18" charset="0"/>
              </a:rPr>
              <a:t>As a term: a </a:t>
            </a:r>
            <a:r>
              <a:rPr lang="en-GB" sz="3600" dirty="0">
                <a:latin typeface="Centaur" panose="02030504050205020304" pitchFamily="18" charset="0"/>
              </a:rPr>
              <a:t>formal process such as a conference, seminar, or workshop; collaborative learning among members of a work team; or a course at a college or university. However, professional development can also occur in informal contexts such as discussions among work colleagues, independent reading and research, observations of a colleague’s work, or other learning from a peer</a:t>
            </a:r>
          </a:p>
          <a:p>
            <a:endParaRPr lang="en-GB" sz="2000" dirty="0"/>
          </a:p>
        </p:txBody>
      </p:sp>
    </p:spTree>
    <p:extLst>
      <p:ext uri="{BB962C8B-B14F-4D97-AF65-F5344CB8AC3E}">
        <p14:creationId xmlns:p14="http://schemas.microsoft.com/office/powerpoint/2010/main" val="841232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Centaur" panose="02030504050205020304" pitchFamily="18" charset="0"/>
              </a:rPr>
              <a:t>Sustainability Measures Cont.</a:t>
            </a:r>
            <a:endParaRPr lang="en-GB" dirty="0"/>
          </a:p>
        </p:txBody>
      </p:sp>
      <p:sp>
        <p:nvSpPr>
          <p:cNvPr id="3" name="Content Placeholder 2"/>
          <p:cNvSpPr>
            <a:spLocks noGrp="1"/>
          </p:cNvSpPr>
          <p:nvPr>
            <p:ph idx="1"/>
          </p:nvPr>
        </p:nvSpPr>
        <p:spPr>
          <a:xfrm>
            <a:off x="504967" y="2777067"/>
            <a:ext cx="13292919" cy="4538133"/>
          </a:xfrm>
        </p:spPr>
        <p:txBody>
          <a:bodyPr>
            <a:noAutofit/>
          </a:bodyPr>
          <a:lstStyle/>
          <a:p>
            <a:r>
              <a:rPr lang="en-GB" sz="2340" b="1" i="1" dirty="0">
                <a:latin typeface="Centaur" panose="02030504050205020304" pitchFamily="18" charset="0"/>
              </a:rPr>
              <a:t>Peer to Peer Capacity Building </a:t>
            </a:r>
            <a:endParaRPr lang="en-GB" sz="2340" b="1" dirty="0">
              <a:latin typeface="Centaur" panose="02030504050205020304" pitchFamily="18" charset="0"/>
            </a:endParaRPr>
          </a:p>
          <a:p>
            <a:pPr>
              <a:buFont typeface="Wingdings" panose="05000000000000000000" pitchFamily="2" charset="2"/>
              <a:buChar char="Ø"/>
            </a:pPr>
            <a:r>
              <a:rPr lang="en-GB" sz="2340" dirty="0" smtClean="0">
                <a:latin typeface="Centaur" panose="02030504050205020304" pitchFamily="18" charset="0"/>
              </a:rPr>
              <a:t>There is </a:t>
            </a:r>
            <a:r>
              <a:rPr lang="en-GB" sz="2340" dirty="0">
                <a:latin typeface="Centaur" panose="02030504050205020304" pitchFamily="18" charset="0"/>
              </a:rPr>
              <a:t>need for a collaboration between the neighbouring countries’ associations in ways that can enable them grow together. Several programs could be carried out such as peer to peer learning programs between associations. </a:t>
            </a:r>
            <a:endParaRPr lang="en-GB" sz="2340" dirty="0" smtClean="0">
              <a:latin typeface="Centaur" panose="02030504050205020304" pitchFamily="18" charset="0"/>
            </a:endParaRPr>
          </a:p>
          <a:p>
            <a:pPr>
              <a:buFont typeface="Wingdings" panose="05000000000000000000" pitchFamily="2" charset="2"/>
              <a:buChar char="Ø"/>
            </a:pPr>
            <a:r>
              <a:rPr lang="en-GB" sz="2340" dirty="0" smtClean="0">
                <a:latin typeface="Centaur" panose="02030504050205020304" pitchFamily="18" charset="0"/>
              </a:rPr>
              <a:t>It essential </a:t>
            </a:r>
            <a:r>
              <a:rPr lang="en-GB" sz="2340" dirty="0">
                <a:latin typeface="Centaur" panose="02030504050205020304" pitchFamily="18" charset="0"/>
              </a:rPr>
              <a:t>that YEEs be part of such programs so that they can themselves pave and create their own spaces in that line. </a:t>
            </a:r>
            <a:endParaRPr lang="en-GB" sz="2340" dirty="0" smtClean="0">
              <a:latin typeface="Centaur" panose="02030504050205020304" pitchFamily="18" charset="0"/>
            </a:endParaRPr>
          </a:p>
          <a:p>
            <a:pPr>
              <a:buFont typeface="Wingdings" panose="05000000000000000000" pitchFamily="2" charset="2"/>
              <a:buChar char="Ø"/>
            </a:pPr>
            <a:r>
              <a:rPr lang="en-GB" sz="2340" dirty="0">
                <a:latin typeface="Centaur" panose="02030504050205020304" pitchFamily="18" charset="0"/>
              </a:rPr>
              <a:t>In Uganda, a Peer to Peer Learning programme Uganda was conducted with the Tanzania Regional integration of Capacities in Evaluation (RICE) for SDGs sponsored by international Organisation for Cooperation in Evaluation (IOCE) in 2017. </a:t>
            </a:r>
            <a:endParaRPr lang="en-GB" sz="2340" dirty="0" smtClean="0">
              <a:latin typeface="Centaur" panose="02030504050205020304" pitchFamily="18" charset="0"/>
            </a:endParaRPr>
          </a:p>
          <a:p>
            <a:pPr>
              <a:buFont typeface="Wingdings" panose="05000000000000000000" pitchFamily="2" charset="2"/>
              <a:buChar char="Ø"/>
            </a:pPr>
            <a:r>
              <a:rPr lang="en-GB" sz="2340" dirty="0">
                <a:latin typeface="Centaur" panose="02030504050205020304" pitchFamily="18" charset="0"/>
              </a:rPr>
              <a:t>Another Peer-peer capacity building program was the Uganda – Burundi Peer to Peer Mentoring Project sponsored by AFREA in November 2016 whose program Team was led by the UEA President and </a:t>
            </a:r>
            <a:r>
              <a:rPr lang="en-GB" sz="2340" dirty="0" err="1">
                <a:latin typeface="Centaur" panose="02030504050205020304" pitchFamily="18" charset="0"/>
              </a:rPr>
              <a:t>AfrEA</a:t>
            </a:r>
            <a:r>
              <a:rPr lang="en-GB" sz="2340" dirty="0">
                <a:latin typeface="Centaur" panose="02030504050205020304" pitchFamily="18" charset="0"/>
              </a:rPr>
              <a:t> Executive Director</a:t>
            </a:r>
          </a:p>
          <a:p>
            <a:endParaRPr lang="en-GB" sz="2340" dirty="0">
              <a:latin typeface="Centaur" panose="02030504050205020304" pitchFamily="18" charset="0"/>
            </a:endParaRPr>
          </a:p>
        </p:txBody>
      </p:sp>
    </p:spTree>
    <p:extLst>
      <p:ext uri="{BB962C8B-B14F-4D97-AF65-F5344CB8AC3E}">
        <p14:creationId xmlns:p14="http://schemas.microsoft.com/office/powerpoint/2010/main" val="3273149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Centaur" panose="02030504050205020304" pitchFamily="18" charset="0"/>
              </a:rPr>
              <a:t>Sustainability Measures Cont.</a:t>
            </a:r>
            <a:endParaRPr lang="en-GB" dirty="0"/>
          </a:p>
        </p:txBody>
      </p:sp>
      <p:sp>
        <p:nvSpPr>
          <p:cNvPr id="3" name="Content Placeholder 2"/>
          <p:cNvSpPr>
            <a:spLocks noGrp="1"/>
          </p:cNvSpPr>
          <p:nvPr>
            <p:ph idx="1"/>
          </p:nvPr>
        </p:nvSpPr>
        <p:spPr>
          <a:xfrm>
            <a:off x="641446" y="2777068"/>
            <a:ext cx="13019964" cy="4388008"/>
          </a:xfrm>
        </p:spPr>
        <p:txBody>
          <a:bodyPr>
            <a:noAutofit/>
          </a:bodyPr>
          <a:lstStyle/>
          <a:p>
            <a:r>
              <a:rPr lang="en-GB" sz="3600" b="1" i="1" dirty="0">
                <a:latin typeface="Centaur" panose="02030504050205020304" pitchFamily="18" charset="0"/>
              </a:rPr>
              <a:t>Prioritise the Financial Capacity of YEEs</a:t>
            </a:r>
            <a:endParaRPr lang="en-GB" sz="3600" b="1" dirty="0">
              <a:latin typeface="Centaur" panose="02030504050205020304" pitchFamily="18" charset="0"/>
            </a:endParaRPr>
          </a:p>
          <a:p>
            <a:pPr>
              <a:buFont typeface="Wingdings" panose="05000000000000000000" pitchFamily="2" charset="2"/>
              <a:buChar char="Ø"/>
            </a:pPr>
            <a:r>
              <a:rPr lang="en-GB" sz="3600" dirty="0" smtClean="0">
                <a:latin typeface="Centaur" panose="02030504050205020304" pitchFamily="18" charset="0"/>
              </a:rPr>
              <a:t>If an </a:t>
            </a:r>
            <a:r>
              <a:rPr lang="en-GB" sz="3600" dirty="0">
                <a:latin typeface="Centaur" panose="02030504050205020304" pitchFamily="18" charset="0"/>
              </a:rPr>
              <a:t>evaluator is to attend a conference in a different location other than their </a:t>
            </a:r>
            <a:r>
              <a:rPr lang="en-GB" sz="3600" dirty="0" smtClean="0">
                <a:latin typeface="Centaur" panose="02030504050205020304" pitchFamily="18" charset="0"/>
              </a:rPr>
              <a:t>own (even their own), </a:t>
            </a:r>
            <a:r>
              <a:rPr lang="en-GB" sz="3600" dirty="0">
                <a:latin typeface="Centaur" panose="02030504050205020304" pitchFamily="18" charset="0"/>
              </a:rPr>
              <a:t>they would have to incur several costs which include: registration, transportation, lodging, and meals. There are also membership fees in addition to that. </a:t>
            </a:r>
            <a:endParaRPr lang="en-GB" sz="3600" dirty="0" smtClean="0">
              <a:latin typeface="Centaur" panose="02030504050205020304" pitchFamily="18" charset="0"/>
            </a:endParaRPr>
          </a:p>
          <a:p>
            <a:pPr>
              <a:buFont typeface="Wingdings" panose="05000000000000000000" pitchFamily="2" charset="2"/>
              <a:buChar char="Ø"/>
            </a:pPr>
            <a:r>
              <a:rPr lang="en-GB" sz="3600" dirty="0" smtClean="0">
                <a:latin typeface="Centaur" panose="02030504050205020304" pitchFamily="18" charset="0"/>
              </a:rPr>
              <a:t>(UEA’s fees structure is flexible to consider YEEs)</a:t>
            </a:r>
          </a:p>
        </p:txBody>
      </p:sp>
    </p:spTree>
    <p:extLst>
      <p:ext uri="{BB962C8B-B14F-4D97-AF65-F5344CB8AC3E}">
        <p14:creationId xmlns:p14="http://schemas.microsoft.com/office/powerpoint/2010/main" val="275853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Centaur" panose="02030504050205020304" pitchFamily="18" charset="0"/>
              </a:rPr>
              <a:t>Sustainability Measures Cont.</a:t>
            </a:r>
            <a:endParaRPr lang="en-GB" dirty="0"/>
          </a:p>
        </p:txBody>
      </p:sp>
      <p:sp>
        <p:nvSpPr>
          <p:cNvPr id="3" name="Content Placeholder 2"/>
          <p:cNvSpPr>
            <a:spLocks noGrp="1"/>
          </p:cNvSpPr>
          <p:nvPr>
            <p:ph idx="1"/>
          </p:nvPr>
        </p:nvSpPr>
        <p:spPr>
          <a:xfrm>
            <a:off x="573206" y="2552131"/>
            <a:ext cx="13047260" cy="4763069"/>
          </a:xfrm>
        </p:spPr>
        <p:txBody>
          <a:bodyPr>
            <a:noAutofit/>
          </a:bodyPr>
          <a:lstStyle/>
          <a:p>
            <a:pPr algn="just"/>
            <a:r>
              <a:rPr lang="en-GB" sz="2770" b="1" i="1" dirty="0">
                <a:latin typeface="Centaur" panose="02030504050205020304" pitchFamily="18" charset="0"/>
              </a:rPr>
              <a:t>Creation of University Charters</a:t>
            </a:r>
            <a:endParaRPr lang="en-GB" sz="2770" dirty="0">
              <a:latin typeface="Centaur" panose="02030504050205020304" pitchFamily="18" charset="0"/>
            </a:endParaRPr>
          </a:p>
          <a:p>
            <a:pPr algn="just">
              <a:buFont typeface="Wingdings" panose="05000000000000000000" pitchFamily="2" charset="2"/>
              <a:buChar char="Ø"/>
            </a:pPr>
            <a:r>
              <a:rPr lang="en-GB" sz="2770" dirty="0">
                <a:latin typeface="Centaur" panose="02030504050205020304" pitchFamily="18" charset="0"/>
              </a:rPr>
              <a:t>Lastly, YEEs have to be captured right from the start and efforts made to build in them an interest to be part of the professional evaluation associations and networks of the country that they are. </a:t>
            </a:r>
          </a:p>
          <a:p>
            <a:pPr algn="just">
              <a:buFont typeface="Wingdings" panose="05000000000000000000" pitchFamily="2" charset="2"/>
              <a:buChar char="Ø"/>
            </a:pPr>
            <a:r>
              <a:rPr lang="en-GB" sz="2770" dirty="0">
                <a:latin typeface="Centaur" panose="02030504050205020304" pitchFamily="18" charset="0"/>
              </a:rPr>
              <a:t>This can be done through the creation of University Charters such as those that have been established in Uganda in universities such as; Uganda Martyrs University and Mbale University. </a:t>
            </a:r>
          </a:p>
          <a:p>
            <a:pPr algn="just">
              <a:buFont typeface="Wingdings" panose="05000000000000000000" pitchFamily="2" charset="2"/>
              <a:buChar char="Ø"/>
            </a:pPr>
            <a:r>
              <a:rPr lang="en-GB" sz="2770" dirty="0">
                <a:latin typeface="Centaur" panose="02030504050205020304" pitchFamily="18" charset="0"/>
              </a:rPr>
              <a:t>just as the Mother VOPE would be in direct supervision and initiation of the YEEs, the YEEs in turn need to be empowered and charged with University Charters. This would not only give them confidence but it would also give them an environment in which they would be creative towards the acquisition of the skills needed in evaluation in general</a:t>
            </a:r>
            <a:endParaRPr lang="en-GB" sz="2770" dirty="0"/>
          </a:p>
        </p:txBody>
      </p:sp>
    </p:spTree>
    <p:extLst>
      <p:ext uri="{BB962C8B-B14F-4D97-AF65-F5344CB8AC3E}">
        <p14:creationId xmlns:p14="http://schemas.microsoft.com/office/powerpoint/2010/main" val="389826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Conclusion</a:t>
            </a:r>
            <a:endParaRPr lang="en-GB" b="1" dirty="0">
              <a:latin typeface="Centaur" panose="02030504050205020304" pitchFamily="18" charset="0"/>
            </a:endParaRPr>
          </a:p>
        </p:txBody>
      </p:sp>
      <p:sp>
        <p:nvSpPr>
          <p:cNvPr id="3" name="Content Placeholder 2"/>
          <p:cNvSpPr>
            <a:spLocks noGrp="1"/>
          </p:cNvSpPr>
          <p:nvPr>
            <p:ph idx="1"/>
          </p:nvPr>
        </p:nvSpPr>
        <p:spPr>
          <a:xfrm>
            <a:off x="354842" y="2456597"/>
            <a:ext cx="13524931" cy="4858603"/>
          </a:xfrm>
        </p:spPr>
        <p:txBody>
          <a:bodyPr>
            <a:noAutofit/>
          </a:bodyPr>
          <a:lstStyle/>
          <a:p>
            <a:pPr algn="just"/>
            <a:r>
              <a:rPr lang="en-GB" sz="2960" dirty="0">
                <a:latin typeface="Centaur" panose="02030504050205020304" pitchFamily="18" charset="0"/>
              </a:rPr>
              <a:t>Evaluation Associations and Networks in developing countries are an essential platform through which YEEs can develop in the Evaluation profession, directly and indirectly. In these they are exposed to training and development programs at both local and international level. In these platforms they are exposed to different opportunities that directly link with the practice, maybe people who will give them an opportunity to work, potential employers and so on. Evaluation Associations and networks with a strong inclination to the YEEs or that are established by YEEs need to be aligned with the mother VOPEs at all strategic levels if they are to be sustained. Lastly, Evaluation University Charters should be established to attract more YEEs so as to bring on board more members to the profession, peer-to peer training programs are essential in neighbouring associations staying in touch and helping each other grow. </a:t>
            </a:r>
          </a:p>
          <a:p>
            <a:pPr algn="just"/>
            <a:endParaRPr lang="en-GB" sz="2960" dirty="0">
              <a:latin typeface="Centaur" panose="02030504050205020304" pitchFamily="18" charset="0"/>
            </a:endParaRPr>
          </a:p>
        </p:txBody>
      </p:sp>
    </p:spTree>
    <p:extLst>
      <p:ext uri="{BB962C8B-B14F-4D97-AF65-F5344CB8AC3E}">
        <p14:creationId xmlns:p14="http://schemas.microsoft.com/office/powerpoint/2010/main" val="1236547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GB" sz="16600" dirty="0" smtClean="0">
                <a:latin typeface="Centaur" panose="02030504050205020304" pitchFamily="18" charset="0"/>
              </a:rPr>
              <a:t>Thank You</a:t>
            </a:r>
            <a:endParaRPr lang="en-GB" sz="16600" dirty="0">
              <a:latin typeface="Centaur" panose="02030504050205020304" pitchFamily="18" charset="0"/>
            </a:endParaRPr>
          </a:p>
        </p:txBody>
      </p:sp>
    </p:spTree>
    <p:extLst>
      <p:ext uri="{BB962C8B-B14F-4D97-AF65-F5344CB8AC3E}">
        <p14:creationId xmlns:p14="http://schemas.microsoft.com/office/powerpoint/2010/main" val="57474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Purpose of the Paper</a:t>
            </a:r>
            <a:endParaRPr lang="en-GB" b="1" dirty="0">
              <a:latin typeface="Centaur" panose="02030504050205020304" pitchFamily="18" charset="0"/>
            </a:endParaRPr>
          </a:p>
        </p:txBody>
      </p:sp>
      <p:sp>
        <p:nvSpPr>
          <p:cNvPr id="3" name="Content Placeholder 2"/>
          <p:cNvSpPr>
            <a:spLocks noGrp="1"/>
          </p:cNvSpPr>
          <p:nvPr>
            <p:ph idx="1"/>
          </p:nvPr>
        </p:nvSpPr>
        <p:spPr>
          <a:xfrm>
            <a:off x="626534" y="2777066"/>
            <a:ext cx="13055600" cy="4080933"/>
          </a:xfrm>
        </p:spPr>
        <p:txBody>
          <a:bodyPr>
            <a:normAutofit/>
          </a:bodyPr>
          <a:lstStyle/>
          <a:p>
            <a:pPr algn="just"/>
            <a:r>
              <a:rPr lang="en-GB" sz="4800" dirty="0">
                <a:latin typeface="Centaur" panose="02030504050205020304" pitchFamily="18" charset="0"/>
              </a:rPr>
              <a:t>The paper discussed the roles and sustainability measures of Evaluation networks and associations in the professionalization of Young and Emerging Evaluators (YEEs) in the developing countries.</a:t>
            </a:r>
            <a:endParaRPr lang="en-GB" sz="4400" dirty="0"/>
          </a:p>
        </p:txBody>
      </p:sp>
    </p:spTree>
    <p:extLst>
      <p:ext uri="{BB962C8B-B14F-4D97-AF65-F5344CB8AC3E}">
        <p14:creationId xmlns:p14="http://schemas.microsoft.com/office/powerpoint/2010/main" val="3960696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635" y="1038581"/>
            <a:ext cx="10185143" cy="1010354"/>
          </a:xfrm>
        </p:spPr>
        <p:txBody>
          <a:bodyPr/>
          <a:lstStyle/>
          <a:p>
            <a:pPr algn="ctr"/>
            <a:r>
              <a:rPr lang="en-GB" dirty="0" smtClean="0">
                <a:latin typeface="Centaur" panose="02030504050205020304" pitchFamily="18" charset="0"/>
              </a:rPr>
              <a:t>Objectives </a:t>
            </a:r>
            <a:endParaRPr lang="en-GB" dirty="0">
              <a:latin typeface="Centaur" panose="02030504050205020304" pitchFamily="18" charset="0"/>
            </a:endParaRPr>
          </a:p>
        </p:txBody>
      </p:sp>
      <p:sp>
        <p:nvSpPr>
          <p:cNvPr id="3" name="Content Placeholder 2"/>
          <p:cNvSpPr>
            <a:spLocks noGrp="1"/>
          </p:cNvSpPr>
          <p:nvPr>
            <p:ph idx="1"/>
          </p:nvPr>
        </p:nvSpPr>
        <p:spPr>
          <a:xfrm>
            <a:off x="533400" y="2552703"/>
            <a:ext cx="13030200" cy="4762499"/>
          </a:xfrm>
        </p:spPr>
        <p:txBody>
          <a:bodyPr>
            <a:noAutofit/>
          </a:bodyPr>
          <a:lstStyle/>
          <a:p>
            <a:pPr algn="just"/>
            <a:r>
              <a:rPr lang="en-GB" sz="2800" b="1" dirty="0">
                <a:latin typeface="Centaur" panose="02030504050205020304" pitchFamily="18" charset="0"/>
              </a:rPr>
              <a:t>The specific objectives are</a:t>
            </a:r>
            <a:r>
              <a:rPr lang="en-GB" sz="2400" dirty="0">
                <a:latin typeface="Centaur" panose="02030504050205020304" pitchFamily="18" charset="0"/>
              </a:rPr>
              <a:t>: </a:t>
            </a:r>
          </a:p>
          <a:p>
            <a:pPr lvl="1" algn="just"/>
            <a:r>
              <a:rPr lang="en-GB" sz="3600" dirty="0">
                <a:latin typeface="Centaur" panose="02030504050205020304" pitchFamily="18" charset="0"/>
              </a:rPr>
              <a:t>To discuss the various roles that associations and networks contribute towards the professionalism of YEEs; </a:t>
            </a:r>
          </a:p>
          <a:p>
            <a:pPr lvl="1" algn="just"/>
            <a:r>
              <a:rPr lang="en-GB" sz="3600" dirty="0">
                <a:latin typeface="Centaur" panose="02030504050205020304" pitchFamily="18" charset="0"/>
              </a:rPr>
              <a:t>To explain the various ways in which networks and associations can be strengthened in order to enhance the YEEs’ skills and lastly; </a:t>
            </a:r>
          </a:p>
          <a:p>
            <a:pPr lvl="1" algn="just"/>
            <a:r>
              <a:rPr lang="en-GB" sz="3600" dirty="0">
                <a:latin typeface="Centaur" panose="02030504050205020304" pitchFamily="18" charset="0"/>
              </a:rPr>
              <a:t>to suggest the various sustainability measures for these networks and associations through which the young and emerging evaluators would grow professionally. </a:t>
            </a:r>
          </a:p>
          <a:p>
            <a:pPr algn="just"/>
            <a:endParaRPr lang="en-GB" sz="1800" dirty="0"/>
          </a:p>
        </p:txBody>
      </p:sp>
    </p:spTree>
    <p:extLst>
      <p:ext uri="{BB962C8B-B14F-4D97-AF65-F5344CB8AC3E}">
        <p14:creationId xmlns:p14="http://schemas.microsoft.com/office/powerpoint/2010/main" val="394566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Background	</a:t>
            </a:r>
            <a:endParaRPr lang="en-GB" b="1" dirty="0">
              <a:latin typeface="Centaur" panose="02030504050205020304" pitchFamily="18" charset="0"/>
            </a:endParaRPr>
          </a:p>
        </p:txBody>
      </p:sp>
      <p:sp>
        <p:nvSpPr>
          <p:cNvPr id="3" name="Content Placeholder 2"/>
          <p:cNvSpPr>
            <a:spLocks noGrp="1"/>
          </p:cNvSpPr>
          <p:nvPr>
            <p:ph idx="1"/>
          </p:nvPr>
        </p:nvSpPr>
        <p:spPr>
          <a:xfrm>
            <a:off x="0" y="2489200"/>
            <a:ext cx="14173200" cy="4690533"/>
          </a:xfrm>
        </p:spPr>
        <p:txBody>
          <a:bodyPr>
            <a:noAutofit/>
          </a:bodyPr>
          <a:lstStyle/>
          <a:p>
            <a:r>
              <a:rPr lang="en-GB" sz="2400" dirty="0">
                <a:latin typeface="Centaur" panose="02030504050205020304" pitchFamily="18" charset="0"/>
              </a:rPr>
              <a:t>Development of national VOPEs started in the late 1970s and early 1980s – with the establishment of the Evaluation Research Society in the USA in 1978 and the Canadian Evaluation Society in 1981.</a:t>
            </a:r>
          </a:p>
          <a:p>
            <a:r>
              <a:rPr lang="en-GB" sz="2400" dirty="0" smtClean="0">
                <a:latin typeface="Centaur" panose="02030504050205020304" pitchFamily="18" charset="0"/>
              </a:rPr>
              <a:t>Early 2000s </a:t>
            </a:r>
            <a:r>
              <a:rPr lang="en-GB" sz="2400" dirty="0">
                <a:latin typeface="Centaur" panose="02030504050205020304" pitchFamily="18" charset="0"/>
              </a:rPr>
              <a:t>the evaluation professionals felt the need for global integration and global platforms for professional exchange. </a:t>
            </a:r>
          </a:p>
          <a:p>
            <a:r>
              <a:rPr lang="en-GB" sz="2400" dirty="0">
                <a:latin typeface="Centaur" panose="02030504050205020304" pitchFamily="18" charset="0"/>
              </a:rPr>
              <a:t>This led to the establishment of the International Development Evaluation Association (IDEAS), an individual membership organization in 2002, </a:t>
            </a:r>
          </a:p>
          <a:p>
            <a:r>
              <a:rPr lang="en-GB" sz="2400" dirty="0">
                <a:latin typeface="Centaur" panose="02030504050205020304" pitchFamily="18" charset="0"/>
              </a:rPr>
              <a:t>and the International Organization for Cooperation in Evaluation (IOCE), a global association of regional and national VOPEs in 2003.</a:t>
            </a:r>
          </a:p>
          <a:p>
            <a:r>
              <a:rPr lang="en-GB" sz="2400" dirty="0">
                <a:latin typeface="Centaur" panose="02030504050205020304" pitchFamily="18" charset="0"/>
              </a:rPr>
              <a:t>The launch of the </a:t>
            </a:r>
            <a:r>
              <a:rPr lang="en-GB" sz="2400" dirty="0" err="1">
                <a:latin typeface="Centaur" panose="02030504050205020304" pitchFamily="18" charset="0"/>
              </a:rPr>
              <a:t>EvalPartners</a:t>
            </a:r>
            <a:r>
              <a:rPr lang="en-GB" sz="2400" dirty="0">
                <a:latin typeface="Centaur" panose="02030504050205020304" pitchFamily="18" charset="0"/>
              </a:rPr>
              <a:t> Initiative in January 2012 marked the new stage in the global integration of the VOPE community and the readiness of this community to contribute to the social change.</a:t>
            </a:r>
          </a:p>
          <a:p>
            <a:r>
              <a:rPr lang="en-GB" sz="2400" dirty="0">
                <a:latin typeface="Centaur" panose="02030504050205020304" pitchFamily="18" charset="0"/>
              </a:rPr>
              <a:t>It is in this trend that the Uganda Evaluation Association (UEA) was created in 2001 as a national chapter of African Evaluation Association (</a:t>
            </a:r>
            <a:r>
              <a:rPr lang="en-GB" sz="2400" dirty="0" err="1">
                <a:latin typeface="Centaur" panose="02030504050205020304" pitchFamily="18" charset="0"/>
              </a:rPr>
              <a:t>AfrEA</a:t>
            </a:r>
            <a:r>
              <a:rPr lang="en-GB" sz="2400" dirty="0">
                <a:latin typeface="Centaur" panose="02030504050205020304" pitchFamily="18" charset="0"/>
              </a:rPr>
              <a:t>) whose numbers have continuously grown from 50 members to over 500 as of June 2018. </a:t>
            </a:r>
          </a:p>
        </p:txBody>
      </p:sp>
    </p:spTree>
    <p:extLst>
      <p:ext uri="{BB962C8B-B14F-4D97-AF65-F5344CB8AC3E}">
        <p14:creationId xmlns:p14="http://schemas.microsoft.com/office/powerpoint/2010/main" val="253821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Background cont.…</a:t>
            </a:r>
            <a:endParaRPr lang="en-GB" b="1" dirty="0">
              <a:latin typeface="Centaur" panose="02030504050205020304" pitchFamily="18" charset="0"/>
            </a:endParaRPr>
          </a:p>
        </p:txBody>
      </p:sp>
      <p:sp>
        <p:nvSpPr>
          <p:cNvPr id="3" name="Content Placeholder 2"/>
          <p:cNvSpPr>
            <a:spLocks noGrp="1"/>
          </p:cNvSpPr>
          <p:nvPr>
            <p:ph idx="1"/>
          </p:nvPr>
        </p:nvSpPr>
        <p:spPr>
          <a:xfrm>
            <a:off x="592668" y="2777067"/>
            <a:ext cx="13004800" cy="4538133"/>
          </a:xfrm>
        </p:spPr>
        <p:txBody>
          <a:bodyPr>
            <a:noAutofit/>
          </a:bodyPr>
          <a:lstStyle/>
          <a:p>
            <a:r>
              <a:rPr lang="en-GB" sz="3200" dirty="0">
                <a:latin typeface="Centaur" panose="02030504050205020304" pitchFamily="18" charset="0"/>
              </a:rPr>
              <a:t>It’s in this environment that the Young and Emerging Evaluators’ Program is created in Uganda, 2017. This is a program under the UEA. In the Ugandan context, the YEE program implementation plan has at least five components which include: </a:t>
            </a:r>
          </a:p>
          <a:p>
            <a:pPr lvl="1"/>
            <a:r>
              <a:rPr lang="en-GB" sz="2800" dirty="0">
                <a:latin typeface="Centaur" panose="02030504050205020304" pitchFamily="18" charset="0"/>
              </a:rPr>
              <a:t>Engagement of the UEA leadership and members</a:t>
            </a:r>
          </a:p>
          <a:p>
            <a:pPr lvl="1"/>
            <a:r>
              <a:rPr lang="en-GB" sz="2800" dirty="0">
                <a:latin typeface="Centaur" panose="02030504050205020304" pitchFamily="18" charset="0"/>
              </a:rPr>
              <a:t>Engagement of the Evaluation Stakeholders</a:t>
            </a:r>
          </a:p>
          <a:p>
            <a:pPr lvl="1"/>
            <a:r>
              <a:rPr lang="en-GB" sz="2800" dirty="0">
                <a:latin typeface="Centaur" panose="02030504050205020304" pitchFamily="18" charset="0"/>
              </a:rPr>
              <a:t>The </a:t>
            </a:r>
            <a:r>
              <a:rPr lang="en-GB" sz="2800" dirty="0" smtClean="0">
                <a:latin typeface="Centaur" panose="02030504050205020304" pitchFamily="18" charset="0"/>
              </a:rPr>
              <a:t>Mentorship and </a:t>
            </a:r>
            <a:r>
              <a:rPr lang="en-GB" sz="2800" dirty="0">
                <a:latin typeface="Centaur" panose="02030504050205020304" pitchFamily="18" charset="0"/>
              </a:rPr>
              <a:t>Internship program (MIP)</a:t>
            </a:r>
          </a:p>
          <a:p>
            <a:pPr lvl="1"/>
            <a:r>
              <a:rPr lang="en-GB" sz="2800" dirty="0">
                <a:latin typeface="Centaur" panose="02030504050205020304" pitchFamily="18" charset="0"/>
              </a:rPr>
              <a:t>The Young and Emerging Evaluators’ Network (YEEN)</a:t>
            </a:r>
          </a:p>
          <a:p>
            <a:pPr lvl="1"/>
            <a:r>
              <a:rPr lang="en-GB" sz="2800" dirty="0">
                <a:latin typeface="Centaur" panose="02030504050205020304" pitchFamily="18" charset="0"/>
              </a:rPr>
              <a:t>YEE Communication for Development (Media)</a:t>
            </a:r>
          </a:p>
          <a:p>
            <a:endParaRPr lang="en-GB" sz="3200" dirty="0">
              <a:latin typeface="Centaur" panose="02030504050205020304" pitchFamily="18" charset="0"/>
            </a:endParaRPr>
          </a:p>
        </p:txBody>
      </p:sp>
    </p:spTree>
    <p:extLst>
      <p:ext uri="{BB962C8B-B14F-4D97-AF65-F5344CB8AC3E}">
        <p14:creationId xmlns:p14="http://schemas.microsoft.com/office/powerpoint/2010/main" val="3324570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YEEs Uganda-Brief overview</a:t>
            </a:r>
            <a:endParaRPr lang="en-GB" b="1" dirty="0">
              <a:latin typeface="Centaur" panose="02030504050205020304" pitchFamily="18" charset="0"/>
            </a:endParaRPr>
          </a:p>
        </p:txBody>
      </p:sp>
      <p:sp>
        <p:nvSpPr>
          <p:cNvPr id="3" name="Content Placeholder 2"/>
          <p:cNvSpPr>
            <a:spLocks noGrp="1"/>
          </p:cNvSpPr>
          <p:nvPr>
            <p:ph idx="1"/>
          </p:nvPr>
        </p:nvSpPr>
        <p:spPr>
          <a:xfrm>
            <a:off x="524933" y="2777066"/>
            <a:ext cx="13089467" cy="4538133"/>
          </a:xfrm>
        </p:spPr>
        <p:txBody>
          <a:bodyPr>
            <a:normAutofit/>
          </a:bodyPr>
          <a:lstStyle/>
          <a:p>
            <a:r>
              <a:rPr lang="en-GB" sz="2400" dirty="0" smtClean="0">
                <a:latin typeface="Centaur" panose="02030504050205020304" pitchFamily="18" charset="0"/>
              </a:rPr>
              <a:t>YEEs’ Vision is “Increasing Evaluation Capacities in Uganda”</a:t>
            </a:r>
          </a:p>
          <a:p>
            <a:r>
              <a:rPr lang="en-GB" sz="2400" dirty="0" smtClean="0">
                <a:latin typeface="Centaur" panose="02030504050205020304" pitchFamily="18" charset="0"/>
              </a:rPr>
              <a:t>Mission: “To contribute to sustainable and equitable development that depends on the production of high-quality evaluations that meet standards for quality dimensions”</a:t>
            </a:r>
          </a:p>
          <a:p>
            <a:r>
              <a:rPr lang="en-GB" sz="2400" dirty="0" smtClean="0">
                <a:latin typeface="Centaur" panose="02030504050205020304" pitchFamily="18" charset="0"/>
              </a:rPr>
              <a:t>Goal: “To promote YEEs to become competent, experienced and well-networked professionals who contribute to evaluation capacity at national, regional and also international levels through the inclusion of YEEs in evaluations conducted (internships), trainings and mentorships.</a:t>
            </a:r>
          </a:p>
          <a:p>
            <a:r>
              <a:rPr lang="en-GB" sz="2400" dirty="0" smtClean="0">
                <a:latin typeface="Centaur" panose="02030504050205020304" pitchFamily="18" charset="0"/>
              </a:rPr>
              <a:t>Three strategic objectives will guide the activities of the programme.</a:t>
            </a:r>
          </a:p>
          <a:p>
            <a:pPr lvl="1"/>
            <a:r>
              <a:rPr lang="en-GB" sz="2000" dirty="0" smtClean="0">
                <a:latin typeface="Centaur" panose="02030504050205020304" pitchFamily="18" charset="0"/>
              </a:rPr>
              <a:t>Develop UEA institutional capacity </a:t>
            </a:r>
          </a:p>
          <a:p>
            <a:pPr lvl="1"/>
            <a:r>
              <a:rPr lang="en-GB" sz="2000" b="1" dirty="0" smtClean="0">
                <a:latin typeface="Centaur" panose="02030504050205020304" pitchFamily="18" charset="0"/>
              </a:rPr>
              <a:t>Professionalization of Evaluators </a:t>
            </a:r>
            <a:endParaRPr lang="en-GB" sz="2000" dirty="0" smtClean="0">
              <a:latin typeface="Centaur" panose="02030504050205020304" pitchFamily="18" charset="0"/>
            </a:endParaRPr>
          </a:p>
          <a:p>
            <a:pPr lvl="1"/>
            <a:r>
              <a:rPr lang="en-GB" sz="2000" dirty="0" smtClean="0">
                <a:latin typeface="Centaur" panose="02030504050205020304" pitchFamily="18" charset="0"/>
              </a:rPr>
              <a:t>Form and strengthen Young &amp; Emerging Evaluators’ Network</a:t>
            </a:r>
            <a:endParaRPr lang="en-GB" sz="2000" dirty="0">
              <a:latin typeface="Centaur" panose="02030504050205020304" pitchFamily="18" charset="0"/>
            </a:endParaRPr>
          </a:p>
        </p:txBody>
      </p:sp>
    </p:spTree>
    <p:extLst>
      <p:ext uri="{BB962C8B-B14F-4D97-AF65-F5344CB8AC3E}">
        <p14:creationId xmlns:p14="http://schemas.microsoft.com/office/powerpoint/2010/main" val="527575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982" y="745799"/>
            <a:ext cx="13929598" cy="2386867"/>
          </a:xfrm>
        </p:spPr>
        <p:txBody>
          <a:bodyPr>
            <a:noAutofit/>
          </a:bodyPr>
          <a:lstStyle/>
          <a:p>
            <a:pPr algn="ctr"/>
            <a:r>
              <a:rPr lang="en-GB" sz="4053" b="1" dirty="0">
                <a:latin typeface="Centaur" panose="02030504050205020304" pitchFamily="18" charset="0"/>
              </a:rPr>
              <a:t>Roles of Associations and Networks in the Contribution of YEEs’ Professionalism in Developing Countries</a:t>
            </a:r>
            <a:r>
              <a:rPr lang="en-GB" sz="4169" b="1" dirty="0">
                <a:latin typeface="Centaur" panose="02030504050205020304" pitchFamily="18" charset="0"/>
              </a:rPr>
              <a:t/>
            </a:r>
            <a:br>
              <a:rPr lang="en-GB" sz="4169" b="1" dirty="0">
                <a:latin typeface="Centaur" panose="02030504050205020304" pitchFamily="18" charset="0"/>
              </a:rPr>
            </a:br>
            <a:endParaRPr lang="en-GB" sz="4169" dirty="0">
              <a:latin typeface="Centaur" panose="02030504050205020304" pitchFamily="18" charset="0"/>
            </a:endParaRPr>
          </a:p>
        </p:txBody>
      </p:sp>
      <p:sp>
        <p:nvSpPr>
          <p:cNvPr id="3" name="Content Placeholder 2"/>
          <p:cNvSpPr>
            <a:spLocks noGrp="1"/>
          </p:cNvSpPr>
          <p:nvPr>
            <p:ph idx="1"/>
          </p:nvPr>
        </p:nvSpPr>
        <p:spPr>
          <a:xfrm>
            <a:off x="474133" y="2607733"/>
            <a:ext cx="13512799" cy="4588934"/>
          </a:xfrm>
        </p:spPr>
        <p:txBody>
          <a:bodyPr>
            <a:noAutofit/>
          </a:bodyPr>
          <a:lstStyle/>
          <a:p>
            <a:r>
              <a:rPr lang="en-GB" sz="3120" dirty="0" smtClean="0">
                <a:latin typeface="Centaur" panose="02030504050205020304" pitchFamily="18" charset="0"/>
              </a:rPr>
              <a:t>Professional evaluation </a:t>
            </a:r>
            <a:r>
              <a:rPr lang="en-GB" sz="3120" dirty="0">
                <a:latin typeface="Centaur" panose="02030504050205020304" pitchFamily="18" charset="0"/>
              </a:rPr>
              <a:t>associations play a crucial role in defining and regulating the nature of practice, validation, qualification and certification, acting as a gateway to the </a:t>
            </a:r>
            <a:r>
              <a:rPr lang="en-GB" sz="3120" dirty="0" smtClean="0">
                <a:latin typeface="Centaur" panose="02030504050205020304" pitchFamily="18" charset="0"/>
              </a:rPr>
              <a:t>profession.</a:t>
            </a:r>
          </a:p>
          <a:p>
            <a:r>
              <a:rPr lang="en-GB" sz="3120" dirty="0">
                <a:latin typeface="Centaur" panose="02030504050205020304" pitchFamily="18" charset="0"/>
              </a:rPr>
              <a:t>Associations and networks </a:t>
            </a:r>
            <a:r>
              <a:rPr lang="en-GB" sz="3120" dirty="0" smtClean="0">
                <a:latin typeface="Centaur" panose="02030504050205020304" pitchFamily="18" charset="0"/>
              </a:rPr>
              <a:t>usually </a:t>
            </a:r>
            <a:r>
              <a:rPr lang="en-GB" sz="3120" dirty="0">
                <a:latin typeface="Centaur" panose="02030504050205020304" pitchFamily="18" charset="0"/>
              </a:rPr>
              <a:t>conduct events such as: conferences, workshops and seminars, and publications that provide a platform for professional exposure and dialogue. </a:t>
            </a:r>
            <a:endParaRPr lang="en-GB" sz="3120" dirty="0" smtClean="0">
              <a:latin typeface="Centaur" panose="02030504050205020304" pitchFamily="18" charset="0"/>
            </a:endParaRPr>
          </a:p>
          <a:p>
            <a:r>
              <a:rPr lang="en-GB" sz="3120" dirty="0">
                <a:latin typeface="Centaur" panose="02030504050205020304" pitchFamily="18" charset="0"/>
              </a:rPr>
              <a:t>VOPEs contribute to the development of national evaluation capacities by building </a:t>
            </a:r>
            <a:r>
              <a:rPr lang="en-GB" sz="3120" dirty="0" smtClean="0">
                <a:latin typeface="Centaur" panose="02030504050205020304" pitchFamily="18" charset="0"/>
              </a:rPr>
              <a:t>capacities </a:t>
            </a:r>
            <a:r>
              <a:rPr lang="en-GB" sz="3120" dirty="0">
                <a:latin typeface="Centaur" panose="02030504050205020304" pitchFamily="18" charset="0"/>
              </a:rPr>
              <a:t>of individual </a:t>
            </a:r>
            <a:r>
              <a:rPr lang="en-GB" sz="3120" dirty="0" smtClean="0">
                <a:latin typeface="Centaur" panose="02030504050205020304" pitchFamily="18" charset="0"/>
              </a:rPr>
              <a:t>evaluators.</a:t>
            </a:r>
          </a:p>
          <a:p>
            <a:r>
              <a:rPr lang="en-GB" sz="3120" dirty="0">
                <a:latin typeface="Centaur" panose="02030504050205020304" pitchFamily="18" charset="0"/>
              </a:rPr>
              <a:t>Professional Associations and networks are a hub in which knowledge about a person’s choice of industry can be obtained. </a:t>
            </a:r>
            <a:endParaRPr lang="en-GB" sz="3120" dirty="0" smtClean="0">
              <a:latin typeface="Centaur" panose="02030504050205020304" pitchFamily="18" charset="0"/>
            </a:endParaRPr>
          </a:p>
        </p:txBody>
      </p:sp>
    </p:spTree>
    <p:extLst>
      <p:ext uri="{BB962C8B-B14F-4D97-AF65-F5344CB8AC3E}">
        <p14:creationId xmlns:p14="http://schemas.microsoft.com/office/powerpoint/2010/main" val="1677863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Roles Cont. </a:t>
            </a:r>
            <a:endParaRPr lang="en-GB" b="1" dirty="0">
              <a:latin typeface="Centaur" panose="02030504050205020304" pitchFamily="18" charset="0"/>
            </a:endParaRPr>
          </a:p>
        </p:txBody>
      </p:sp>
      <p:sp>
        <p:nvSpPr>
          <p:cNvPr id="3" name="Content Placeholder 2"/>
          <p:cNvSpPr>
            <a:spLocks noGrp="1"/>
          </p:cNvSpPr>
          <p:nvPr>
            <p:ph idx="1"/>
          </p:nvPr>
        </p:nvSpPr>
        <p:spPr>
          <a:xfrm>
            <a:off x="507999" y="2421468"/>
            <a:ext cx="13275733" cy="4893732"/>
          </a:xfrm>
        </p:spPr>
        <p:txBody>
          <a:bodyPr>
            <a:noAutofit/>
          </a:bodyPr>
          <a:lstStyle/>
          <a:p>
            <a:r>
              <a:rPr lang="en-GB" sz="2800" dirty="0">
                <a:latin typeface="Centaur" panose="02030504050205020304" pitchFamily="18" charset="0"/>
              </a:rPr>
              <a:t>Membership of YEEs in associations also portrays the seriousness that an enrolled individual has, and the determination that they have towards advancing in their career.</a:t>
            </a:r>
          </a:p>
          <a:p>
            <a:r>
              <a:rPr lang="en-GB" sz="2800" dirty="0">
                <a:latin typeface="Centaur" panose="02030504050205020304" pitchFamily="18" charset="0"/>
              </a:rPr>
              <a:t>standardising and making known to the profession and to the general public the ethical principles that guide the work of evaluators and other professionals providing information services. </a:t>
            </a:r>
          </a:p>
          <a:p>
            <a:r>
              <a:rPr lang="en-GB" sz="2800" dirty="0">
                <a:latin typeface="Centaur" panose="02030504050205020304" pitchFamily="18" charset="0"/>
              </a:rPr>
              <a:t>a basis and backup for both practicing professionals and YEEs. (allow members to reach a common goal whether for legislative, educational, social and/or economic reasons)</a:t>
            </a:r>
          </a:p>
          <a:p>
            <a:r>
              <a:rPr lang="en-GB" sz="2800" dirty="0">
                <a:latin typeface="Centaur" panose="02030504050205020304" pitchFamily="18" charset="0"/>
              </a:rPr>
              <a:t>evaluation associations and networks in developing countries prioritize their membership through advocacy, capacity building, framing competency standards, and establishing Codes of Ethics, and so on. </a:t>
            </a:r>
          </a:p>
          <a:p>
            <a:r>
              <a:rPr lang="en-GB" sz="2800" dirty="0">
                <a:latin typeface="Centaur" panose="02030504050205020304" pitchFamily="18" charset="0"/>
              </a:rPr>
              <a:t>A major role of professional associations and networks in general is essentially to ‘police’ practice</a:t>
            </a:r>
          </a:p>
        </p:txBody>
      </p:sp>
    </p:spTree>
    <p:extLst>
      <p:ext uri="{BB962C8B-B14F-4D97-AF65-F5344CB8AC3E}">
        <p14:creationId xmlns:p14="http://schemas.microsoft.com/office/powerpoint/2010/main" val="3343328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entaur" panose="02030504050205020304" pitchFamily="18" charset="0"/>
              </a:rPr>
              <a:t>Summary of Roles</a:t>
            </a:r>
            <a:endParaRPr lang="en-GB" b="1" dirty="0">
              <a:latin typeface="Centaur" panose="02030504050205020304" pitchFamily="18" charset="0"/>
            </a:endParaRPr>
          </a:p>
        </p:txBody>
      </p:sp>
      <p:sp>
        <p:nvSpPr>
          <p:cNvPr id="3" name="Content Placeholder 2"/>
          <p:cNvSpPr>
            <a:spLocks noGrp="1"/>
          </p:cNvSpPr>
          <p:nvPr>
            <p:ph idx="1"/>
          </p:nvPr>
        </p:nvSpPr>
        <p:spPr>
          <a:xfrm>
            <a:off x="524934" y="2777066"/>
            <a:ext cx="13123334" cy="4538133"/>
          </a:xfrm>
        </p:spPr>
        <p:txBody>
          <a:bodyPr>
            <a:normAutofit/>
          </a:bodyPr>
          <a:lstStyle/>
          <a:p>
            <a:r>
              <a:rPr lang="en-GB" sz="2400" dirty="0">
                <a:latin typeface="Centaur" panose="02030504050205020304" pitchFamily="18" charset="0"/>
              </a:rPr>
              <a:t>Engender and sustain ethical practice, building codes of behaviour and professional standards informed by agreed ethical standards; Inform employers, government, trainers, associated and related fields, clients and the public in general about professional expectations and models of service delivery; Uphold and expand recognition and status of the profession; Generate and support relevant professional research; Provide multidimensional forums/platforms/support networks to share and facilitate the preservation and advancement of best practice; Frame, influence, advance and inform members about policy, technical and theoretical innovation; Provide practicing professionals, students of professional practice and those in training with relatively easy access to a database which they can join and make their profession and personal contact details available to other people and potential clients/users/funders and employers; Offer career information, other learning opportunities; Offer in-service training and introductory courses/promotional material for people wanting to begin a career in youth work; Provide a validating service for other training/education providers and advice to organisations, regional and national government </a:t>
            </a:r>
          </a:p>
        </p:txBody>
      </p:sp>
    </p:spTree>
    <p:extLst>
      <p:ext uri="{BB962C8B-B14F-4D97-AF65-F5344CB8AC3E}">
        <p14:creationId xmlns:p14="http://schemas.microsoft.com/office/powerpoint/2010/main" val="40006749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446</TotalTime>
  <Words>1934</Words>
  <Application>Microsoft Office PowerPoint</Application>
  <PresentationFormat>Custom</PresentationFormat>
  <Paragraphs>83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Centaur</vt:lpstr>
      <vt:lpstr>Century Gothic</vt:lpstr>
      <vt:lpstr>Wingdings</vt:lpstr>
      <vt:lpstr>Wingdings 3</vt:lpstr>
      <vt:lpstr>Ion Boardroom</vt:lpstr>
      <vt:lpstr>The Roles and Sustainability Measures of Evaluation Networks and Associations in the Professionalization of YEEs in Developing Countries</vt:lpstr>
      <vt:lpstr>Purpose of the Paper</vt:lpstr>
      <vt:lpstr>Objectives </vt:lpstr>
      <vt:lpstr>Background </vt:lpstr>
      <vt:lpstr>Background cont.…</vt:lpstr>
      <vt:lpstr>YEEs Uganda-Brief overview</vt:lpstr>
      <vt:lpstr>Roles of Associations and Networks in the Contribution of YEEs’ Professionalism in Developing Countries </vt:lpstr>
      <vt:lpstr>Roles Cont. </vt:lpstr>
      <vt:lpstr>Summary of Roles</vt:lpstr>
      <vt:lpstr>Various ways to Strengthen Associations and Networks in order to enhance YEEs’ Skills</vt:lpstr>
      <vt:lpstr>Ways Cont.</vt:lpstr>
      <vt:lpstr>Ways Cont.</vt:lpstr>
      <vt:lpstr>Suggested Sustainability Measures for Associations and Networks  </vt:lpstr>
      <vt:lpstr>Sustainability Measures Cont.</vt:lpstr>
      <vt:lpstr>Sustainability Measures Cont.</vt:lpstr>
      <vt:lpstr>Sustainability Measures Cont.</vt:lpstr>
      <vt:lpstr>Sustainability Measures Cont.</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Researcher</dc:creator>
  <cp:lastModifiedBy>Darlington Senoga</cp:lastModifiedBy>
  <cp:revision>29</cp:revision>
  <dcterms:created xsi:type="dcterms:W3CDTF">2019-02-07T06:44:45Z</dcterms:created>
  <dcterms:modified xsi:type="dcterms:W3CDTF">2019-02-09T06:25:00Z</dcterms:modified>
</cp:coreProperties>
</file>